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6"/>
  </p:sldMasterIdLst>
  <p:notesMasterIdLst>
    <p:notesMasterId r:id="rId45"/>
  </p:notesMasterIdLst>
  <p:handoutMasterIdLst>
    <p:handoutMasterId r:id="rId46"/>
  </p:handoutMasterIdLst>
  <p:sldIdLst>
    <p:sldId id="261" r:id="rId7"/>
    <p:sldId id="262" r:id="rId8"/>
    <p:sldId id="266" r:id="rId9"/>
    <p:sldId id="267" r:id="rId10"/>
    <p:sldId id="270" r:id="rId11"/>
    <p:sldId id="268" r:id="rId12"/>
    <p:sldId id="271" r:id="rId13"/>
    <p:sldId id="272" r:id="rId14"/>
    <p:sldId id="273" r:id="rId15"/>
    <p:sldId id="274" r:id="rId16"/>
    <p:sldId id="278" r:id="rId17"/>
    <p:sldId id="279" r:id="rId18"/>
    <p:sldId id="275" r:id="rId19"/>
    <p:sldId id="276" r:id="rId20"/>
    <p:sldId id="277" r:id="rId21"/>
    <p:sldId id="280" r:id="rId22"/>
    <p:sldId id="281" r:id="rId23"/>
    <p:sldId id="282" r:id="rId24"/>
    <p:sldId id="287" r:id="rId25"/>
    <p:sldId id="29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9" r:id="rId35"/>
    <p:sldId id="300" r:id="rId36"/>
    <p:sldId id="301" r:id="rId37"/>
    <p:sldId id="294" r:id="rId38"/>
    <p:sldId id="295" r:id="rId39"/>
    <p:sldId id="296" r:id="rId40"/>
    <p:sldId id="297" r:id="rId41"/>
    <p:sldId id="298" r:id="rId42"/>
    <p:sldId id="302" r:id="rId43"/>
    <p:sldId id="303" r:id="rId44"/>
  </p:sldIdLst>
  <p:sldSz cx="118872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5" autoAdjust="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156" y="102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2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41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DOT_PowerPoint_Template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94" y="3831921"/>
            <a:ext cx="10753529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95" y="5105400"/>
            <a:ext cx="832104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8003" y="5854700"/>
            <a:ext cx="8645048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4360" y="1733551"/>
            <a:ext cx="1069848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1"/>
            <a:ext cx="5002530" cy="263525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-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469900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795463"/>
            <a:ext cx="1069848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dlboyd1@ncdot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apillai@ncdot.gov" TargetMode="External"/><Relationship Id="rId5" Type="http://schemas.openxmlformats.org/officeDocument/2006/relationships/hyperlink" Target="mailto:asabouri@ncdot.gov" TargetMode="External"/><Relationship Id="rId4" Type="http://schemas.openxmlformats.org/officeDocument/2006/relationships/hyperlink" Target="mailto:jabailey@ncdot.gov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Travel Demand Modeling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003" y="5319038"/>
            <a:ext cx="10026880" cy="660400"/>
          </a:xfrm>
        </p:spPr>
        <p:txBody>
          <a:bodyPr/>
          <a:lstStyle/>
          <a:p>
            <a:r>
              <a:rPr lang="en-US" dirty="0"/>
              <a:t>Amar Pillai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8003" y="5854700"/>
            <a:ext cx="10197622" cy="546100"/>
          </a:xfrm>
        </p:spPr>
        <p:txBody>
          <a:bodyPr/>
          <a:lstStyle/>
          <a:p>
            <a:r>
              <a:rPr lang="en-US" dirty="0"/>
              <a:t>April 11, 2022</a:t>
            </a:r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Few Key Concepts-TAZ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2" descr="C:\Users\apillai\Desktop\Charlot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49" y="1309711"/>
            <a:ext cx="6126397" cy="536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6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Few Key Concepts-TAZ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2" descr="C:\Users\apillai\Desktop\Charlott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248" y="1331128"/>
            <a:ext cx="6126397" cy="536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5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4" name="Slide Number Placeholder 13"/>
          <p:cNvSpPr txBox="1">
            <a:spLocks/>
          </p:cNvSpPr>
          <p:nvPr/>
        </p:nvSpPr>
        <p:spPr bwMode="auto">
          <a:xfrm>
            <a:off x="78582" y="6601617"/>
            <a:ext cx="2674620" cy="11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663A4B-6198-4245-839A-FF519A77BB2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" name="Picture 1" descr="C:\Users\apillai\Desktop\State Boundaries\TAZ 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213"/>
            <a:ext cx="11887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5751" y="3686175"/>
            <a:ext cx="2911656" cy="2523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sz="1400" dirty="0">
              <a:solidFill>
                <a:prstClr val="white"/>
              </a:solidFill>
            </a:endParaRPr>
          </a:p>
          <a:p>
            <a:pPr algn="ctr" defTabSz="457200"/>
            <a:r>
              <a:rPr lang="en-US" sz="1400" b="1" u="sng" dirty="0">
                <a:solidFill>
                  <a:prstClr val="white"/>
                </a:solidFill>
              </a:rPr>
              <a:t>TAZ No 494</a:t>
            </a:r>
          </a:p>
          <a:p>
            <a:pPr defTabSz="457200"/>
            <a:r>
              <a:rPr lang="en-US" sz="1400" b="1" u="sng" dirty="0">
                <a:solidFill>
                  <a:prstClr val="white"/>
                </a:solidFill>
              </a:rPr>
              <a:t>Household Data</a:t>
            </a:r>
          </a:p>
          <a:p>
            <a:pPr defTabSz="457200"/>
            <a:r>
              <a:rPr lang="en-US" sz="1400" dirty="0">
                <a:solidFill>
                  <a:prstClr val="white"/>
                </a:solidFill>
              </a:rPr>
              <a:t>Households=4</a:t>
            </a:r>
          </a:p>
          <a:p>
            <a:pPr defTabSz="457200"/>
            <a:r>
              <a:rPr lang="en-US" sz="1400" dirty="0">
                <a:solidFill>
                  <a:prstClr val="white"/>
                </a:solidFill>
              </a:rPr>
              <a:t>People =9</a:t>
            </a:r>
          </a:p>
          <a:p>
            <a:pPr defTabSz="457200"/>
            <a:r>
              <a:rPr lang="en-US" sz="1400" dirty="0">
                <a:solidFill>
                  <a:prstClr val="white"/>
                </a:solidFill>
              </a:rPr>
              <a:t>Vehicles=8</a:t>
            </a:r>
          </a:p>
          <a:p>
            <a:pPr defTabSz="457200"/>
            <a:endParaRPr lang="en-US" sz="1400" dirty="0">
              <a:solidFill>
                <a:prstClr val="white"/>
              </a:solidFill>
            </a:endParaRPr>
          </a:p>
          <a:p>
            <a:pPr defTabSz="457200"/>
            <a:r>
              <a:rPr lang="en-US" sz="1400" b="1" u="sng" dirty="0">
                <a:solidFill>
                  <a:prstClr val="white"/>
                </a:solidFill>
              </a:rPr>
              <a:t>Employment Data</a:t>
            </a:r>
          </a:p>
          <a:p>
            <a:pPr defTabSz="457200"/>
            <a:r>
              <a:rPr lang="en-US" sz="1400" dirty="0">
                <a:solidFill>
                  <a:prstClr val="white"/>
                </a:solidFill>
              </a:rPr>
              <a:t>Retail=2991</a:t>
            </a:r>
          </a:p>
          <a:p>
            <a:pPr defTabSz="457200"/>
            <a:r>
              <a:rPr lang="en-US" sz="1400" dirty="0">
                <a:solidFill>
                  <a:prstClr val="white"/>
                </a:solidFill>
              </a:rPr>
              <a:t>Office=218</a:t>
            </a:r>
          </a:p>
          <a:p>
            <a:pPr defTabSz="457200"/>
            <a:r>
              <a:rPr lang="en-US" sz="1400" dirty="0">
                <a:solidFill>
                  <a:prstClr val="white"/>
                </a:solidFill>
              </a:rPr>
              <a:t>Industrial=5</a:t>
            </a:r>
          </a:p>
          <a:p>
            <a:pPr defTabSz="457200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51" y="369886"/>
            <a:ext cx="3005999" cy="2487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sz="1400" dirty="0">
              <a:solidFill>
                <a:prstClr val="white"/>
              </a:solidFill>
            </a:endParaRPr>
          </a:p>
          <a:p>
            <a:pPr algn="ctr" defTabSz="457200"/>
            <a:r>
              <a:rPr lang="en-US" sz="1400" b="1" u="sng" dirty="0">
                <a:solidFill>
                  <a:prstClr val="white"/>
                </a:solidFill>
              </a:rPr>
              <a:t>TAZ No 526</a:t>
            </a:r>
          </a:p>
          <a:p>
            <a:pPr defTabSz="457200"/>
            <a:r>
              <a:rPr lang="en-US" sz="1400" b="1" u="sng" dirty="0">
                <a:solidFill>
                  <a:prstClr val="white"/>
                </a:solidFill>
              </a:rPr>
              <a:t>Household Data</a:t>
            </a:r>
          </a:p>
          <a:p>
            <a:pPr defTabSz="457200"/>
            <a:r>
              <a:rPr lang="en-US" sz="1400" dirty="0">
                <a:solidFill>
                  <a:prstClr val="white"/>
                </a:solidFill>
              </a:rPr>
              <a:t>Households= 267</a:t>
            </a:r>
          </a:p>
          <a:p>
            <a:pPr defTabSz="457200"/>
            <a:r>
              <a:rPr lang="en-US" sz="1400" dirty="0">
                <a:solidFill>
                  <a:prstClr val="white"/>
                </a:solidFill>
              </a:rPr>
              <a:t>People =633</a:t>
            </a:r>
          </a:p>
          <a:p>
            <a:pPr defTabSz="457200"/>
            <a:r>
              <a:rPr lang="en-US" sz="1400" dirty="0">
                <a:solidFill>
                  <a:prstClr val="white"/>
                </a:solidFill>
              </a:rPr>
              <a:t>Vehicles =533</a:t>
            </a:r>
          </a:p>
          <a:p>
            <a:pPr defTabSz="457200"/>
            <a:endParaRPr lang="en-US" sz="1400" dirty="0">
              <a:solidFill>
                <a:prstClr val="white"/>
              </a:solidFill>
            </a:endParaRPr>
          </a:p>
          <a:p>
            <a:pPr defTabSz="457200"/>
            <a:r>
              <a:rPr lang="en-US" sz="1400" b="1" u="sng" dirty="0">
                <a:solidFill>
                  <a:prstClr val="white"/>
                </a:solidFill>
              </a:rPr>
              <a:t>Employment Data</a:t>
            </a:r>
          </a:p>
          <a:p>
            <a:pPr defTabSz="457200"/>
            <a:r>
              <a:rPr lang="en-US" sz="1400" dirty="0">
                <a:solidFill>
                  <a:prstClr val="white"/>
                </a:solidFill>
              </a:rPr>
              <a:t>Retail=58</a:t>
            </a:r>
          </a:p>
          <a:p>
            <a:pPr defTabSz="457200"/>
            <a:r>
              <a:rPr lang="en-US" sz="1400" dirty="0">
                <a:solidFill>
                  <a:prstClr val="white"/>
                </a:solidFill>
              </a:rPr>
              <a:t>Office=202</a:t>
            </a:r>
          </a:p>
          <a:p>
            <a:pPr defTabSz="457200"/>
            <a:r>
              <a:rPr lang="en-US" sz="1400" dirty="0">
                <a:solidFill>
                  <a:prstClr val="white"/>
                </a:solidFill>
              </a:rPr>
              <a:t>Industrial=0</a:t>
            </a:r>
          </a:p>
          <a:p>
            <a:pPr defTabSz="457200"/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283892" y="1722997"/>
            <a:ext cx="222885" cy="114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834312" y="4378324"/>
            <a:ext cx="222885" cy="114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>
            <a:stCxn id="6" idx="3"/>
            <a:endCxn id="9" idx="3"/>
          </p:cNvCxnSpPr>
          <p:nvPr/>
        </p:nvCxnSpPr>
        <p:spPr>
          <a:xfrm flipV="1">
            <a:off x="3197407" y="4476363"/>
            <a:ext cx="4669546" cy="4716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  <a:endCxn id="8" idx="2"/>
          </p:cNvCxnSpPr>
          <p:nvPr/>
        </p:nvCxnSpPr>
        <p:spPr>
          <a:xfrm>
            <a:off x="3291750" y="1613693"/>
            <a:ext cx="4992142" cy="16673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3"/>
          <p:cNvSpPr txBox="1">
            <a:spLocks/>
          </p:cNvSpPr>
          <p:nvPr/>
        </p:nvSpPr>
        <p:spPr bwMode="auto">
          <a:xfrm>
            <a:off x="78581" y="6650830"/>
            <a:ext cx="20574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663A4B-6198-4245-839A-FF519A77BB21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7" name="Picture 1" descr="C:\Users\apillai\Desktop\State Boundaries\TAZ 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85750" y="4194628"/>
            <a:ext cx="2239736" cy="2396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sz="1200" dirty="0">
              <a:solidFill>
                <a:prstClr val="white"/>
              </a:solidFill>
            </a:endParaRPr>
          </a:p>
          <a:p>
            <a:pPr algn="ctr" defTabSz="457200"/>
            <a:r>
              <a:rPr lang="en-US" sz="1200" b="1" u="sng" dirty="0">
                <a:solidFill>
                  <a:prstClr val="white"/>
                </a:solidFill>
              </a:rPr>
              <a:t>TAZ No 494</a:t>
            </a:r>
          </a:p>
          <a:p>
            <a:pPr defTabSz="457200"/>
            <a:r>
              <a:rPr lang="en-US" sz="1200" b="1" u="sng" dirty="0">
                <a:solidFill>
                  <a:prstClr val="white"/>
                </a:solidFill>
              </a:rPr>
              <a:t>Household Data</a:t>
            </a:r>
          </a:p>
          <a:p>
            <a:pPr defTabSz="457200"/>
            <a:r>
              <a:rPr lang="en-US" sz="1200" dirty="0">
                <a:solidFill>
                  <a:prstClr val="white"/>
                </a:solidFill>
              </a:rPr>
              <a:t>Households=4</a:t>
            </a:r>
          </a:p>
          <a:p>
            <a:pPr defTabSz="457200"/>
            <a:r>
              <a:rPr lang="en-US" sz="1200" dirty="0">
                <a:solidFill>
                  <a:prstClr val="white"/>
                </a:solidFill>
              </a:rPr>
              <a:t>People =9</a:t>
            </a:r>
          </a:p>
          <a:p>
            <a:pPr defTabSz="457200"/>
            <a:r>
              <a:rPr lang="en-US" sz="1200" dirty="0">
                <a:solidFill>
                  <a:prstClr val="white"/>
                </a:solidFill>
              </a:rPr>
              <a:t>Vehicles=8</a:t>
            </a:r>
          </a:p>
          <a:p>
            <a:pPr defTabSz="457200"/>
            <a:endParaRPr lang="en-US" sz="1200" dirty="0">
              <a:solidFill>
                <a:prstClr val="white"/>
              </a:solidFill>
            </a:endParaRPr>
          </a:p>
          <a:p>
            <a:pPr defTabSz="457200"/>
            <a:r>
              <a:rPr lang="en-US" sz="1200" b="1" u="sng" dirty="0">
                <a:solidFill>
                  <a:prstClr val="white"/>
                </a:solidFill>
              </a:rPr>
              <a:t>Employment Data</a:t>
            </a:r>
          </a:p>
          <a:p>
            <a:pPr defTabSz="457200"/>
            <a:r>
              <a:rPr lang="en-US" sz="1200" dirty="0">
                <a:solidFill>
                  <a:prstClr val="white"/>
                </a:solidFill>
              </a:rPr>
              <a:t>Retail=2991</a:t>
            </a:r>
          </a:p>
          <a:p>
            <a:pPr defTabSz="457200"/>
            <a:r>
              <a:rPr lang="en-US" sz="1200" dirty="0">
                <a:solidFill>
                  <a:prstClr val="white"/>
                </a:solidFill>
              </a:rPr>
              <a:t>Office=218</a:t>
            </a:r>
          </a:p>
          <a:p>
            <a:pPr defTabSz="457200"/>
            <a:r>
              <a:rPr lang="en-US" sz="1200" dirty="0">
                <a:solidFill>
                  <a:prstClr val="white"/>
                </a:solidFill>
              </a:rPr>
              <a:t>Industrial=5</a:t>
            </a:r>
          </a:p>
          <a:p>
            <a:pPr defTabSz="457200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5750" y="419100"/>
            <a:ext cx="2312307" cy="23386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sz="1200" dirty="0">
              <a:solidFill>
                <a:prstClr val="white"/>
              </a:solidFill>
            </a:endParaRPr>
          </a:p>
          <a:p>
            <a:pPr algn="ctr" defTabSz="457200"/>
            <a:r>
              <a:rPr lang="en-US" sz="1200" b="1" u="sng" dirty="0">
                <a:solidFill>
                  <a:prstClr val="white"/>
                </a:solidFill>
              </a:rPr>
              <a:t>TAZ No 526</a:t>
            </a:r>
          </a:p>
          <a:p>
            <a:pPr defTabSz="457200"/>
            <a:r>
              <a:rPr lang="en-US" sz="1200" b="1" u="sng" dirty="0">
                <a:solidFill>
                  <a:prstClr val="white"/>
                </a:solidFill>
              </a:rPr>
              <a:t>Household Data</a:t>
            </a:r>
          </a:p>
          <a:p>
            <a:pPr defTabSz="457200"/>
            <a:r>
              <a:rPr lang="en-US" sz="1200" dirty="0">
                <a:solidFill>
                  <a:prstClr val="white"/>
                </a:solidFill>
              </a:rPr>
              <a:t>Households= 267</a:t>
            </a:r>
          </a:p>
          <a:p>
            <a:pPr defTabSz="457200"/>
            <a:r>
              <a:rPr lang="en-US" sz="1200" dirty="0">
                <a:solidFill>
                  <a:prstClr val="white"/>
                </a:solidFill>
              </a:rPr>
              <a:t>People =633</a:t>
            </a:r>
          </a:p>
          <a:p>
            <a:pPr defTabSz="457200"/>
            <a:r>
              <a:rPr lang="en-US" sz="1200" dirty="0">
                <a:solidFill>
                  <a:prstClr val="white"/>
                </a:solidFill>
              </a:rPr>
              <a:t>Vehicles =533</a:t>
            </a:r>
          </a:p>
          <a:p>
            <a:pPr defTabSz="457200"/>
            <a:endParaRPr lang="en-US" sz="1200" dirty="0">
              <a:solidFill>
                <a:prstClr val="white"/>
              </a:solidFill>
            </a:endParaRPr>
          </a:p>
          <a:p>
            <a:pPr defTabSz="457200"/>
            <a:r>
              <a:rPr lang="en-US" sz="1200" b="1" u="sng" dirty="0">
                <a:solidFill>
                  <a:prstClr val="white"/>
                </a:solidFill>
              </a:rPr>
              <a:t>Employment Data</a:t>
            </a:r>
          </a:p>
          <a:p>
            <a:pPr defTabSz="457200"/>
            <a:r>
              <a:rPr lang="en-US" sz="1200" dirty="0">
                <a:solidFill>
                  <a:prstClr val="white"/>
                </a:solidFill>
              </a:rPr>
              <a:t>Retail=58</a:t>
            </a:r>
          </a:p>
          <a:p>
            <a:pPr defTabSz="457200"/>
            <a:r>
              <a:rPr lang="en-US" sz="1200" dirty="0">
                <a:solidFill>
                  <a:prstClr val="white"/>
                </a:solidFill>
              </a:rPr>
              <a:t>Office=202</a:t>
            </a:r>
          </a:p>
          <a:p>
            <a:pPr defTabSz="457200"/>
            <a:r>
              <a:rPr lang="en-US" sz="1200" dirty="0">
                <a:solidFill>
                  <a:prstClr val="white"/>
                </a:solidFill>
              </a:rPr>
              <a:t>Industrial=0</a:t>
            </a:r>
          </a:p>
          <a:p>
            <a:pPr defTabSz="457200"/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19800" y="1657350"/>
            <a:ext cx="17145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905500" y="4552950"/>
            <a:ext cx="17145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Arrow Connector 21"/>
          <p:cNvCxnSpPr>
            <a:stCxn id="18" idx="3"/>
            <a:endCxn id="21" idx="3"/>
          </p:cNvCxnSpPr>
          <p:nvPr/>
        </p:nvCxnSpPr>
        <p:spPr>
          <a:xfrm flipV="1">
            <a:off x="2525486" y="4666771"/>
            <a:ext cx="3405122" cy="7261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3"/>
            <a:endCxn id="20" idx="2"/>
          </p:cNvCxnSpPr>
          <p:nvPr/>
        </p:nvCxnSpPr>
        <p:spPr>
          <a:xfrm>
            <a:off x="2598057" y="1588407"/>
            <a:ext cx="3421743" cy="1356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37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14350" y="312747"/>
            <a:ext cx="10186988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Few Key Concepts-Centroid &amp; Connector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 descr="C:\Documents and Settings\apillai\Desktop\Model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12457" y="1280568"/>
            <a:ext cx="7283205" cy="5440908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H="1">
            <a:off x="4586288" y="3855875"/>
            <a:ext cx="945455" cy="270208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914900" y="1598091"/>
            <a:ext cx="616843" cy="225778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31743" y="3855875"/>
            <a:ext cx="249783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397929" y="3710909"/>
            <a:ext cx="263260" cy="24532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>
            <a:stCxn id="15" idx="3"/>
          </p:cNvCxnSpPr>
          <p:nvPr/>
        </p:nvCxnSpPr>
        <p:spPr>
          <a:xfrm>
            <a:off x="1581150" y="3454967"/>
            <a:ext cx="3642171" cy="378605"/>
          </a:xfrm>
          <a:prstGeom prst="straightConnector1">
            <a:avLst/>
          </a:prstGeom>
          <a:ln>
            <a:tailEnd type="arrow"/>
          </a:ln>
          <a:effectLst>
            <a:outerShdw blurRad="40000" dist="23000" dir="5400000" rotWithShape="0">
              <a:srgbClr val="FFFF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" idx="1"/>
          </p:cNvCxnSpPr>
          <p:nvPr/>
        </p:nvCxnSpPr>
        <p:spPr>
          <a:xfrm flipH="1" flipV="1">
            <a:off x="5059016" y="5245077"/>
            <a:ext cx="4355440" cy="15389"/>
          </a:xfrm>
          <a:prstGeom prst="straightConnector1">
            <a:avLst/>
          </a:prstGeom>
          <a:ln>
            <a:tailEnd type="arrow"/>
          </a:ln>
          <a:effectLst>
            <a:outerShdw blurRad="40000" dist="23000" dir="5400000" rotWithShape="0">
              <a:srgbClr val="FFFF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 flipV="1">
            <a:off x="6780660" y="3833573"/>
            <a:ext cx="2633796" cy="1426893"/>
          </a:xfrm>
          <a:prstGeom prst="straightConnector1">
            <a:avLst/>
          </a:prstGeom>
          <a:ln>
            <a:tailEnd type="arrow"/>
          </a:ln>
          <a:effectLst>
            <a:outerShdw blurRad="40000" dist="23000" dir="5400000" rotWithShape="0">
              <a:srgbClr val="FFFF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414456" y="5060411"/>
            <a:ext cx="1371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Connectors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350" y="3254912"/>
            <a:ext cx="10668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2000" dirty="0" err="1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Centroid</a:t>
            </a:r>
            <a:endParaRPr lang="en-US" sz="2000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63826" y="1598091"/>
            <a:ext cx="5076595" cy="495987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03534" y="1736419"/>
            <a:ext cx="137160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TAZ</a:t>
            </a: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>
          <a:xfrm flipH="1">
            <a:off x="8242536" y="1936474"/>
            <a:ext cx="960998" cy="253324"/>
          </a:xfrm>
          <a:prstGeom prst="straightConnector1">
            <a:avLst/>
          </a:prstGeom>
          <a:ln>
            <a:tailEnd type="arrow"/>
          </a:ln>
          <a:effectLst>
            <a:outerShdw blurRad="40000" dist="23000" dir="5400000" rotWithShape="0">
              <a:srgbClr val="FFFF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1"/>
          </p:cNvCxnSpPr>
          <p:nvPr/>
        </p:nvCxnSpPr>
        <p:spPr>
          <a:xfrm flipH="1" flipV="1">
            <a:off x="5059016" y="1921085"/>
            <a:ext cx="4355440" cy="3339381"/>
          </a:xfrm>
          <a:prstGeom prst="straightConnector1">
            <a:avLst/>
          </a:prstGeom>
          <a:ln>
            <a:tailEnd type="arrow"/>
          </a:ln>
          <a:effectLst>
            <a:outerShdw blurRad="40000" dist="23000" dir="5400000" rotWithShape="0">
              <a:srgbClr val="FFFF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5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00010" y="427051"/>
            <a:ext cx="3986212" cy="815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Model Structure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78581" y="6650830"/>
            <a:ext cx="20574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85A7AB-62D5-BB49-9143-B2235400444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9750" y="3009900"/>
            <a:ext cx="19812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white"/>
                </a:solidFill>
                <a:latin typeface="Tw Cen MT" panose="020B0602020104020603" pitchFamily="34" charset="0"/>
              </a:rPr>
              <a:t>Trip Distribution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368800" y="2057400"/>
            <a:ext cx="19812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white"/>
                </a:solidFill>
                <a:latin typeface="Tw Cen MT" panose="020B0602020104020603" pitchFamily="34" charset="0"/>
              </a:rPr>
              <a:t>Trip Generation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368800" y="4914900"/>
            <a:ext cx="19812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white"/>
                </a:solidFill>
                <a:latin typeface="Tw Cen MT" panose="020B0602020104020603" pitchFamily="34" charset="0"/>
              </a:rPr>
              <a:t>Assignment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59728" y="3940626"/>
            <a:ext cx="19812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white"/>
                </a:solidFill>
                <a:latin typeface="Tw Cen MT" panose="020B0602020104020603" pitchFamily="34" charset="0"/>
              </a:rPr>
              <a:t>Mode Choice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9750" y="838200"/>
            <a:ext cx="2000250" cy="5905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white"/>
                </a:solidFill>
                <a:latin typeface="Tw Cen MT" panose="020B0602020104020603" pitchFamily="34" charset="0"/>
              </a:rPr>
              <a:t>Input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92600" y="6057900"/>
            <a:ext cx="21336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white"/>
                </a:solidFill>
                <a:latin typeface="Tw Cen MT" panose="020B0602020104020603" pitchFamily="34" charset="0"/>
              </a:rPr>
              <a:t>Final Output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94100" y="1822564"/>
            <a:ext cx="3505200" cy="3860686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>
            <a:stCxn id="8" idx="2"/>
            <a:endCxn id="7" idx="0"/>
          </p:cNvCxnSpPr>
          <p:nvPr/>
        </p:nvCxnSpPr>
        <p:spPr>
          <a:xfrm flipH="1">
            <a:off x="5340350" y="2667000"/>
            <a:ext cx="19050" cy="3429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10" idx="0"/>
          </p:cNvCxnSpPr>
          <p:nvPr/>
        </p:nvCxnSpPr>
        <p:spPr>
          <a:xfrm>
            <a:off x="5340350" y="3619500"/>
            <a:ext cx="9978" cy="32112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9" idx="0"/>
          </p:cNvCxnSpPr>
          <p:nvPr/>
        </p:nvCxnSpPr>
        <p:spPr>
          <a:xfrm>
            <a:off x="5350328" y="4550226"/>
            <a:ext cx="9072" cy="36467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12" idx="0"/>
          </p:cNvCxnSpPr>
          <p:nvPr/>
        </p:nvCxnSpPr>
        <p:spPr>
          <a:xfrm>
            <a:off x="5359400" y="5524500"/>
            <a:ext cx="0" cy="5334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8" idx="0"/>
          </p:cNvCxnSpPr>
          <p:nvPr/>
        </p:nvCxnSpPr>
        <p:spPr>
          <a:xfrm>
            <a:off x="5349875" y="1428750"/>
            <a:ext cx="9525" cy="6286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8350" y="3467100"/>
            <a:ext cx="19812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4-Step Model</a:t>
            </a:r>
          </a:p>
        </p:txBody>
      </p:sp>
      <p:cxnSp>
        <p:nvCxnSpPr>
          <p:cNvPr id="20" name="Straight Arrow Connector 19"/>
          <p:cNvCxnSpPr>
            <a:stCxn id="19" idx="3"/>
            <a:endCxn id="13" idx="1"/>
          </p:cNvCxnSpPr>
          <p:nvPr/>
        </p:nvCxnSpPr>
        <p:spPr>
          <a:xfrm flipV="1">
            <a:off x="2749550" y="3752907"/>
            <a:ext cx="844550" cy="18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093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Input Data-Model Foundation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871784" y="2581559"/>
            <a:ext cx="59436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4200" b="1" dirty="0">
                <a:solidFill>
                  <a:srgbClr val="FF0000"/>
                </a:solidFill>
                <a:latin typeface="Tw Cen MT" panose="020B0602020104020603" pitchFamily="34" charset="0"/>
              </a:rPr>
              <a:t>Input Data is critical!!!</a:t>
            </a:r>
          </a:p>
          <a:p>
            <a:pPr algn="ctr">
              <a:buClr>
                <a:srgbClr val="FF0000"/>
              </a:buClr>
            </a:pPr>
            <a:r>
              <a:rPr lang="en-US" sz="4200" b="1" dirty="0">
                <a:solidFill>
                  <a:prstClr val="black"/>
                </a:solidFill>
                <a:latin typeface="Tw Cen MT" panose="020B0602020104020603" pitchFamily="34" charset="0"/>
              </a:rPr>
              <a:t>Why?</a:t>
            </a:r>
          </a:p>
          <a:p>
            <a:pPr algn="ctr">
              <a:buClr>
                <a:srgbClr val="FF0000"/>
              </a:buClr>
            </a:pPr>
            <a:r>
              <a:rPr lang="en-US" sz="4200" b="1" dirty="0">
                <a:solidFill>
                  <a:prstClr val="black"/>
                </a:solidFill>
                <a:latin typeface="Tw Cen MT" panose="020B0602020104020603" pitchFamily="34" charset="0"/>
              </a:rPr>
              <a:t>Garbage in, garbage out!</a:t>
            </a:r>
          </a:p>
        </p:txBody>
      </p:sp>
    </p:spTree>
    <p:extLst>
      <p:ext uri="{BB962C8B-B14F-4D97-AF65-F5344CB8AC3E}">
        <p14:creationId xmlns:p14="http://schemas.microsoft.com/office/powerpoint/2010/main" val="1830805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Input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5899" y="1612899"/>
            <a:ext cx="9642475" cy="474345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Socio-Economic data/Demographics</a:t>
            </a:r>
          </a:p>
          <a:p>
            <a:pPr marL="1257300" lvl="2" indent="-342900" defTabSz="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Population</a:t>
            </a:r>
          </a:p>
          <a:p>
            <a:pPr marL="1257300" lvl="2" indent="-342900" defTabSz="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Households</a:t>
            </a:r>
          </a:p>
          <a:p>
            <a:pPr marL="1257300" lvl="2" indent="-342900" defTabSz="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Jobs (Office, Retail, Highway Retail, Service, Industrial)</a:t>
            </a:r>
          </a:p>
          <a:p>
            <a:pPr marL="1257300" lvl="2" indent="-342900" defTabSz="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School (K-12, Western Carolina University)</a:t>
            </a: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8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Transportation Network</a:t>
            </a: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8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742950" lvl="1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8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61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Input Data-Demographics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80536" y="2677196"/>
            <a:ext cx="7187064" cy="38423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Socio-Economic data/Demographics</a:t>
            </a:r>
          </a:p>
          <a:p>
            <a:pPr marL="1257300" lvl="2" indent="-342900" defTabSz="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Population</a:t>
            </a:r>
          </a:p>
          <a:p>
            <a:pPr marL="1257300" lvl="2" indent="-342900" defTabSz="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Households</a:t>
            </a:r>
          </a:p>
          <a:p>
            <a:pPr marL="1257300" lvl="2" indent="-342900" defTabSz="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Employment</a:t>
            </a:r>
          </a:p>
          <a:p>
            <a:pPr marL="1257300" lvl="2" indent="-342900" defTabSz="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School enrollment</a:t>
            </a:r>
          </a:p>
          <a:p>
            <a:pPr marL="1257300" lvl="2" indent="-342900" defTabSz="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Vehicle ownership</a:t>
            </a:r>
          </a:p>
          <a:p>
            <a:pPr marL="1257300" lvl="2" indent="-342900" defTabSz="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9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Compiled using </a:t>
            </a:r>
          </a:p>
          <a:p>
            <a:pPr marL="1371600" lvl="2" indent="-457200" defTabSz="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Census data</a:t>
            </a:r>
          </a:p>
          <a:p>
            <a:pPr marL="1371600" lvl="2" indent="-457200" defTabSz="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Local comprehensive plans</a:t>
            </a:r>
          </a:p>
          <a:p>
            <a:pPr marL="1371600" lvl="2" indent="-457200" defTabSz="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Employment data from private vendors (</a:t>
            </a:r>
            <a:r>
              <a:rPr lang="en-US" sz="2200" dirty="0" err="1">
                <a:solidFill>
                  <a:prstClr val="black"/>
                </a:solidFill>
                <a:latin typeface="Tw Cen MT" panose="020B0602020104020603" pitchFamily="34" charset="0"/>
              </a:rPr>
              <a:t>infoUSA</a:t>
            </a: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) and reviewed by local staff and CTP Committee</a:t>
            </a:r>
          </a:p>
          <a:p>
            <a:pPr marL="1371600" lvl="2" indent="-457200" defTabSz="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prstClr val="black"/>
                </a:solidFill>
                <a:latin typeface="Tw Cen MT" panose="020B0602020104020603" pitchFamily="34" charset="0"/>
              </a:rPr>
              <a:t>School data</a:t>
            </a:r>
          </a:p>
          <a:p>
            <a:pPr marL="457200" indent="-45720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9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457200" indent="-45720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Aggregated at the TAZ level</a:t>
            </a:r>
          </a:p>
          <a:p>
            <a:pPr marL="1371600" lvl="2" indent="-457200" defTabSz="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8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742950" lvl="1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8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Picture 4" descr="http://images.clipartpanda.com/demographics-clipart-population-demograph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794" y="1373992"/>
            <a:ext cx="2297896" cy="22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69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7" y="312747"/>
            <a:ext cx="8501027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Input Data- Transportation Network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43" y="1373991"/>
            <a:ext cx="6688217" cy="515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05929" y="3894406"/>
            <a:ext cx="261033" cy="189882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03585" y="6016350"/>
            <a:ext cx="1382155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832814" y="5874517"/>
            <a:ext cx="1695273" cy="30521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defTabSz="457200"/>
            <a:r>
              <a:rPr lang="en-US" altLang="en-US" sz="1400" b="1" dirty="0">
                <a:solidFill>
                  <a:prstClr val="white">
                    <a:lumMod val="50000"/>
                  </a:prstClr>
                </a:solidFill>
                <a:latin typeface="Univers (W1)" charset="0"/>
              </a:rPr>
              <a:t>Model Boundary </a:t>
            </a:r>
          </a:p>
        </p:txBody>
      </p:sp>
    </p:spTree>
    <p:extLst>
      <p:ext uri="{BB962C8B-B14F-4D97-AF65-F5344CB8AC3E}">
        <p14:creationId xmlns:p14="http://schemas.microsoft.com/office/powerpoint/2010/main" val="3938671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7" y="312747"/>
            <a:ext cx="8501027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Input Data- Transportation Network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805929" y="3894406"/>
            <a:ext cx="261033" cy="189882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15" y="1373991"/>
            <a:ext cx="6686345" cy="520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03585" y="6016350"/>
            <a:ext cx="1382155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832814" y="5874517"/>
            <a:ext cx="1695273" cy="30521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defTabSz="457200"/>
            <a:r>
              <a:rPr lang="en-US" altLang="en-US" sz="1400" b="1" dirty="0">
                <a:solidFill>
                  <a:prstClr val="white">
                    <a:lumMod val="50000"/>
                  </a:prstClr>
                </a:solidFill>
                <a:latin typeface="Univers (W1)" charset="0"/>
              </a:rPr>
              <a:t>Model Boundary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13745" y="6351630"/>
            <a:ext cx="1382155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830942" y="6209797"/>
            <a:ext cx="1697145" cy="30521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defTabSz="457200"/>
            <a:r>
              <a:rPr lang="en-US" altLang="en-US" sz="1400" b="1" dirty="0">
                <a:solidFill>
                  <a:prstClr val="white">
                    <a:lumMod val="50000"/>
                  </a:prstClr>
                </a:solidFill>
                <a:latin typeface="Univers (W1)" charset="0"/>
              </a:rPr>
              <a:t>Model 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7801" y="3898925"/>
            <a:ext cx="260959" cy="193129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2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4360" y="184140"/>
            <a:ext cx="10698480" cy="1143000"/>
          </a:xfrm>
        </p:spPr>
        <p:txBody>
          <a:bodyPr/>
          <a:lstStyle/>
          <a:p>
            <a:r>
              <a:rPr lang="en-US" sz="4000" b="1" dirty="0">
                <a:latin typeface="Tw Cen MT" panose="020B0602020104020603" pitchFamily="34" charset="0"/>
              </a:rPr>
              <a:t>Tools for Transportation Planning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914900" y="1752600"/>
            <a:ext cx="6377940" cy="4514850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Non-modeled: </a:t>
            </a:r>
          </a:p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Trend Line Analysis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en-US" sz="2400" b="1" u="sng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Modeled: </a:t>
            </a:r>
          </a:p>
          <a:p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rPr>
              <a:t>Travel Demand Model </a:t>
            </a:r>
          </a:p>
          <a:p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92100" y="1193800"/>
            <a:ext cx="110007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5" descr="C:\Users\apillai\AppData\Local\Microsoft\Windows\Temporary Internet Files\Content.IE5\MZGVI0WL\Road[1]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93799"/>
            <a:ext cx="6770688" cy="566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82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00010" y="427051"/>
            <a:ext cx="3986212" cy="8159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Model Structure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78581" y="6650830"/>
            <a:ext cx="20574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bg1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85A7AB-62D5-BB49-9143-B22354004447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9750" y="3009900"/>
            <a:ext cx="19812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white"/>
                </a:solidFill>
                <a:latin typeface="Tw Cen MT" panose="020B0602020104020603" pitchFamily="34" charset="0"/>
              </a:rPr>
              <a:t>Trip Distribution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368800" y="2057400"/>
            <a:ext cx="19812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white"/>
                </a:solidFill>
                <a:latin typeface="Tw Cen MT" panose="020B0602020104020603" pitchFamily="34" charset="0"/>
              </a:rPr>
              <a:t>Trip Generation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368800" y="4914900"/>
            <a:ext cx="19812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white"/>
                </a:solidFill>
                <a:latin typeface="Tw Cen MT" panose="020B0602020104020603" pitchFamily="34" charset="0"/>
              </a:rPr>
              <a:t>Assignment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59728" y="3940626"/>
            <a:ext cx="19812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white"/>
                </a:solidFill>
                <a:latin typeface="Tw Cen MT" panose="020B0602020104020603" pitchFamily="34" charset="0"/>
              </a:rPr>
              <a:t>Mode Choice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9750" y="838200"/>
            <a:ext cx="2000250" cy="5905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white"/>
                </a:solidFill>
                <a:latin typeface="Tw Cen MT" panose="020B0602020104020603" pitchFamily="34" charset="0"/>
              </a:rPr>
              <a:t>Input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92600" y="6057900"/>
            <a:ext cx="21336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b="1" dirty="0">
                <a:solidFill>
                  <a:prstClr val="white"/>
                </a:solidFill>
                <a:latin typeface="Tw Cen MT" panose="020B0602020104020603" pitchFamily="34" charset="0"/>
              </a:rPr>
              <a:t>Final Output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94100" y="1822564"/>
            <a:ext cx="3505200" cy="3860686"/>
          </a:xfrm>
          <a:prstGeom prst="rect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>
            <a:stCxn id="8" idx="2"/>
            <a:endCxn id="7" idx="0"/>
          </p:cNvCxnSpPr>
          <p:nvPr/>
        </p:nvCxnSpPr>
        <p:spPr>
          <a:xfrm flipH="1">
            <a:off x="5340350" y="2667000"/>
            <a:ext cx="19050" cy="3429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10" idx="0"/>
          </p:cNvCxnSpPr>
          <p:nvPr/>
        </p:nvCxnSpPr>
        <p:spPr>
          <a:xfrm>
            <a:off x="5340350" y="3619500"/>
            <a:ext cx="9978" cy="32112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2"/>
            <a:endCxn id="9" idx="0"/>
          </p:cNvCxnSpPr>
          <p:nvPr/>
        </p:nvCxnSpPr>
        <p:spPr>
          <a:xfrm>
            <a:off x="5350328" y="4550226"/>
            <a:ext cx="9072" cy="36467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2"/>
            <a:endCxn id="12" idx="0"/>
          </p:cNvCxnSpPr>
          <p:nvPr/>
        </p:nvCxnSpPr>
        <p:spPr>
          <a:xfrm>
            <a:off x="5359400" y="5524500"/>
            <a:ext cx="0" cy="5334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8" idx="0"/>
          </p:cNvCxnSpPr>
          <p:nvPr/>
        </p:nvCxnSpPr>
        <p:spPr>
          <a:xfrm>
            <a:off x="5349875" y="1428750"/>
            <a:ext cx="9525" cy="62865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8350" y="3467100"/>
            <a:ext cx="1981200" cy="609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black"/>
                </a:solidFill>
              </a:rPr>
              <a:t>4-Step Model</a:t>
            </a:r>
          </a:p>
        </p:txBody>
      </p:sp>
      <p:cxnSp>
        <p:nvCxnSpPr>
          <p:cNvPr id="20" name="Straight Arrow Connector 19"/>
          <p:cNvCxnSpPr>
            <a:stCxn id="19" idx="3"/>
            <a:endCxn id="13" idx="1"/>
          </p:cNvCxnSpPr>
          <p:nvPr/>
        </p:nvCxnSpPr>
        <p:spPr>
          <a:xfrm flipV="1">
            <a:off x="2749550" y="3752907"/>
            <a:ext cx="844550" cy="18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478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871706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Trip Generation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7" descr="C:\Users\apillai\AppData\Local\Microsoft\Windows\Temporary Internet Files\Content.IE5\NLRGVOGV\schoolhous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459" y="4076691"/>
            <a:ext cx="1336323" cy="13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pillai\AppData\Local\Microsoft\Windows\Temporary Internet Files\Content.IE5\ND9EH62G\shop-158317_64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747" y="2833575"/>
            <a:ext cx="1602166" cy="124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pillai\AppData\Local\Microsoft\Windows\Temporary Internet Files\Content.IE5\AGKE8M8M\clip-art-computers-25515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110" y="2320647"/>
            <a:ext cx="1269506" cy="125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662776" y="1838215"/>
            <a:ext cx="1779878" cy="3453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Work Trips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00119" y="5536717"/>
            <a:ext cx="1779878" cy="3453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School Trips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53432" y="2319939"/>
            <a:ext cx="1779878" cy="3453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Shopping trips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77265" y="4749994"/>
            <a:ext cx="1779878" cy="6414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>
                    <a:lumMod val="50000"/>
                  </a:prstClr>
                </a:solidFill>
              </a:rPr>
              <a:t>Other Trips &amp; More….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5900" y="1373993"/>
            <a:ext cx="5585548" cy="6368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buClr>
                <a:srgbClr val="FF0000"/>
              </a:buClr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How many trips are generated?</a:t>
            </a:r>
          </a:p>
          <a:p>
            <a:pPr marL="342900" indent="-34290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indent="-34290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indent="-34290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indent="-34290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endParaRPr 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endParaRPr 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endParaRPr 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endParaRPr 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742950" lvl="1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8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74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Trip Generation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5899" y="1776179"/>
            <a:ext cx="9771063" cy="458017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buClr>
                <a:srgbClr val="FF0000"/>
              </a:buClr>
            </a:pPr>
            <a:r>
              <a:rPr lang="en-US" sz="3200" b="1" dirty="0">
                <a:solidFill>
                  <a:prstClr val="black"/>
                </a:solidFill>
                <a:latin typeface="Tw Cen MT" panose="020B0602020104020603" pitchFamily="34" charset="0"/>
              </a:rPr>
              <a:t>How many trips are generated?</a:t>
            </a:r>
          </a:p>
          <a:p>
            <a:pPr defTabSz="457200">
              <a:buClr>
                <a:srgbClr val="FF0000"/>
              </a:buClr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indent="-34290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Determines how many </a:t>
            </a:r>
            <a:r>
              <a:rPr lang="en-US" sz="3200" b="1" dirty="0">
                <a:solidFill>
                  <a:prstClr val="black"/>
                </a:solidFill>
                <a:latin typeface="Tw Cen MT" panose="020B0602020104020603" pitchFamily="34" charset="0"/>
              </a:rPr>
              <a:t>Productions</a:t>
            </a: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 or </a:t>
            </a:r>
            <a:r>
              <a:rPr lang="en-US" sz="3200" b="1" dirty="0">
                <a:solidFill>
                  <a:prstClr val="black"/>
                </a:solidFill>
                <a:latin typeface="Tw Cen MT" panose="020B0602020104020603" pitchFamily="34" charset="0"/>
              </a:rPr>
              <a:t>Attractions </a:t>
            </a: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are in each TAZ in a typical day</a:t>
            </a:r>
          </a:p>
          <a:p>
            <a:pPr marL="342900" indent="-34290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indent="-34290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Characterized by trip purpose. E.g. Home-based-work, Home-based-school, Home-based-other etc.</a:t>
            </a:r>
          </a:p>
          <a:p>
            <a:pPr defTabSz="457200">
              <a:buClr>
                <a:srgbClr val="FF0000"/>
              </a:buClr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742950" lvl="1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0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Trip Distribution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73068" y="1776180"/>
            <a:ext cx="10299700" cy="431333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buClr>
                <a:srgbClr val="FF0000"/>
              </a:buClr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Where do the trips go to (or come from)?</a:t>
            </a:r>
          </a:p>
          <a:p>
            <a:pPr marL="342900" indent="-34290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indent="-34290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Determines how many trips begin or end in each TAZ in a typical day</a:t>
            </a:r>
          </a:p>
          <a:p>
            <a:pPr marL="342900" indent="-34290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indent="-34290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indent="-34290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Trip distribution is done through:</a:t>
            </a:r>
          </a:p>
          <a:p>
            <a:pPr marL="800100" lvl="1" indent="-342900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Tw Cen MT" panose="020B0602020104020603" pitchFamily="34" charset="0"/>
              </a:rPr>
              <a:t>Gravity Model</a:t>
            </a:r>
          </a:p>
          <a:p>
            <a:pPr marL="800100" lvl="1" indent="-342900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white">
                  <a:lumMod val="50000"/>
                </a:prstClr>
              </a:solidFill>
              <a:latin typeface="Tw Cen MT" panose="020B0602020104020603" pitchFamily="34" charset="0"/>
            </a:endParaRPr>
          </a:p>
          <a:p>
            <a:pPr marL="800100" lvl="1" indent="-342900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white">
                  <a:lumMod val="50000"/>
                </a:prstClr>
              </a:solidFill>
              <a:latin typeface="Tw Cen MT" panose="020B0602020104020603" pitchFamily="34" charset="0"/>
            </a:endParaRPr>
          </a:p>
          <a:p>
            <a:pPr marL="800100" lvl="1" indent="-342900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white">
                  <a:lumMod val="50000"/>
                </a:prstClr>
              </a:solidFill>
              <a:latin typeface="Tw Cen MT" panose="020B0602020104020603" pitchFamily="34" charset="0"/>
            </a:endParaRPr>
          </a:p>
          <a:p>
            <a:pPr marL="800100" lvl="1" indent="-342900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28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88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Trip Distribution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10055" y="1373992"/>
            <a:ext cx="86053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Gravity Model 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(Based on Newton’s Law of Gravity)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Distributes trips based on “size” and “distance” to other zones</a:t>
            </a:r>
          </a:p>
          <a:p>
            <a:pPr>
              <a:buFont typeface="Wingdings" pitchFamily="2" charset="2"/>
              <a:buNone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Size: Land use</a:t>
            </a:r>
          </a:p>
          <a:p>
            <a:pPr>
              <a:buFont typeface="Wingdings" pitchFamily="2" charset="2"/>
              <a:buNone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Distance: Any “cost factor”. e.g. distance, travel time, cost ($)</a:t>
            </a:r>
          </a:p>
          <a:p>
            <a:pPr>
              <a:buFont typeface="Wingdings" pitchFamily="2" charset="2"/>
              <a:buNone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Tw Cen MT" panose="020B0602020104020603" pitchFamily="34" charset="0"/>
            </a:endParaRPr>
          </a:p>
          <a:p>
            <a:pPr>
              <a:buFont typeface="Wingdings" pitchFamily="2" charset="2"/>
              <a:buNone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Tw Cen MT" panose="020B0602020104020603" pitchFamily="34" charset="0"/>
            </a:endParaRPr>
          </a:p>
          <a:p>
            <a:pPr>
              <a:buFont typeface="Wingdings" pitchFamily="2" charset="2"/>
              <a:buNone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Tw Cen MT" panose="020B0602020104020603" pitchFamily="34" charset="0"/>
            </a:endParaRPr>
          </a:p>
          <a:p>
            <a:pPr>
              <a:buFont typeface="Wingdings" pitchFamily="2" charset="2"/>
              <a:buNone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Tw Cen MT" panose="020B0602020104020603" pitchFamily="34" charset="0"/>
            </a:endParaRPr>
          </a:p>
          <a:p>
            <a:pPr>
              <a:buFont typeface="Wingdings" pitchFamily="2" charset="2"/>
              <a:buNone/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Picture 2" descr="C:\Users\apillai\AppData\Local\Microsoft\Windows\Temporary Internet Files\Content.IE5\ND9EH62G\newtonappletreehgclrxi9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74" y="3687861"/>
            <a:ext cx="1814574" cy="266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452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Mode Choice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5899" y="1290387"/>
            <a:ext cx="11196575" cy="11564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buClr>
                <a:srgbClr val="FF0000"/>
              </a:buClr>
            </a:pPr>
            <a:endParaRPr lang="en-US" sz="28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endParaRPr lang="en-US" sz="28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r>
              <a:rPr lang="en-US" sz="2800" dirty="0">
                <a:solidFill>
                  <a:prstClr val="black"/>
                </a:solidFill>
                <a:latin typeface="Tw Cen MT" panose="020B0602020104020603" pitchFamily="34" charset="0"/>
              </a:rPr>
              <a:t>How will they get there?</a:t>
            </a: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742950" lvl="1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8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Picture 2" descr="C:\Users\apillai\AppData\Local\Microsoft\Windows\Temporary Internet Files\Content.IE5\UM11E1UG\133628224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6" y="2330039"/>
            <a:ext cx="1882012" cy="18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pillai\AppData\Local\Microsoft\Windows\Temporary Internet Files\Content.IE5\UM11E1UG\Red-Bus-Cartoon-2478-lar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57" y="5399901"/>
            <a:ext cx="2228674" cy="114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apillai\AppData\Local\Microsoft\Windows\Temporary Internet Files\Content.IE5\MOUWCI2J\dibujosdepalabraseningleswalk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31" y="4866181"/>
            <a:ext cx="3099514" cy="168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:\Users\Amarr Pillai\AppData\Local\Microsoft\Windows\Temporary Internet Files\Content.IE5\ETG82LTG\large-classic-car-blue-66.6-14393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32173" y="4826843"/>
            <a:ext cx="2297840" cy="1711891"/>
          </a:xfrm>
          <a:prstGeom prst="rect">
            <a:avLst/>
          </a:prstGeom>
          <a:noFill/>
        </p:spPr>
      </p:pic>
      <p:pic>
        <p:nvPicPr>
          <p:cNvPr id="11" name="Picture 10" descr="http://www.clker.com/cliparts/8/d/9/8/12205456861741863132mbs_ICE-Train.svg.m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35770" y="1627520"/>
            <a:ext cx="3099347" cy="1405038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5073016" y="2330039"/>
            <a:ext cx="1811067" cy="17571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Mode</a:t>
            </a:r>
          </a:p>
        </p:txBody>
      </p:sp>
      <p:cxnSp>
        <p:nvCxnSpPr>
          <p:cNvPr id="13" name="Straight Arrow Connector 12"/>
          <p:cNvCxnSpPr>
            <a:stCxn id="12" idx="2"/>
            <a:endCxn id="7" idx="3"/>
          </p:cNvCxnSpPr>
          <p:nvPr/>
        </p:nvCxnSpPr>
        <p:spPr>
          <a:xfrm flipH="1">
            <a:off x="2313358" y="3208592"/>
            <a:ext cx="2759658" cy="624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3"/>
            <a:endCxn id="8" idx="3"/>
          </p:cNvCxnSpPr>
          <p:nvPr/>
        </p:nvCxnSpPr>
        <p:spPr>
          <a:xfrm flipH="1">
            <a:off x="2634531" y="3829822"/>
            <a:ext cx="2703710" cy="2143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884083" y="2877183"/>
            <a:ext cx="1351687" cy="4303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5"/>
          </p:cNvCxnSpPr>
          <p:nvPr/>
        </p:nvCxnSpPr>
        <p:spPr>
          <a:xfrm>
            <a:off x="6618858" y="3829822"/>
            <a:ext cx="2613315" cy="1466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4"/>
            <a:endCxn id="9" idx="0"/>
          </p:cNvCxnSpPr>
          <p:nvPr/>
        </p:nvCxnSpPr>
        <p:spPr>
          <a:xfrm flipH="1">
            <a:off x="5977988" y="4087144"/>
            <a:ext cx="562" cy="7790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820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Mode Choice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5900" y="1776179"/>
            <a:ext cx="8614252" cy="458017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buClr>
                <a:srgbClr val="FF0000"/>
              </a:buClr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How will they get there?</a:t>
            </a:r>
          </a:p>
          <a:p>
            <a:pPr marL="342900" indent="-34290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indent="-34290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Small Area Models do not have an explicit mode choice model</a:t>
            </a:r>
          </a:p>
          <a:p>
            <a:pPr marL="800100" lvl="1" indent="-342900" defTabSz="4572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Tw Cen MT" panose="020B0602020104020603" pitchFamily="34" charset="0"/>
              </a:rPr>
              <a:t>Non-vehicular trips are removed before trip assignment</a:t>
            </a:r>
            <a:endParaRPr lang="en-US" sz="2400" dirty="0">
              <a:solidFill>
                <a:prstClr val="white">
                  <a:lumMod val="50000"/>
                </a:prstClr>
              </a:solidFill>
            </a:endParaRPr>
          </a:p>
          <a:p>
            <a:pPr defTabSz="457200"/>
            <a:r>
              <a:rPr lang="en-US" sz="2400" dirty="0">
                <a:solidFill>
                  <a:prstClr val="white"/>
                </a:solidFill>
              </a:rPr>
              <a:t>other zones</a:t>
            </a:r>
          </a:p>
          <a:p>
            <a:pPr marL="342900" indent="-34290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Tw Cen MT" panose="020B0602020104020603" pitchFamily="34" charset="0"/>
              </a:rPr>
              <a:t>Non-vehicular modes typically comprise about 5% of the total trips</a:t>
            </a:r>
          </a:p>
          <a:p>
            <a:pPr marL="342900" indent="-34290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342900" indent="-34290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4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742950" lvl="1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28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76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Trip Assignment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18" idx="7"/>
          </p:cNvCxnSpPr>
          <p:nvPr/>
        </p:nvCxnSpPr>
        <p:spPr>
          <a:xfrm flipV="1">
            <a:off x="1984435" y="2116172"/>
            <a:ext cx="1221220" cy="109055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205655" y="2053024"/>
            <a:ext cx="3752358" cy="6314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18" idx="5"/>
          </p:cNvCxnSpPr>
          <p:nvPr/>
        </p:nvCxnSpPr>
        <p:spPr>
          <a:xfrm>
            <a:off x="1984435" y="4453168"/>
            <a:ext cx="1526020" cy="67604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72129" y="5129213"/>
            <a:ext cx="4171684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8" idx="6"/>
          </p:cNvCxnSpPr>
          <p:nvPr/>
        </p:nvCxnSpPr>
        <p:spPr>
          <a:xfrm flipV="1">
            <a:off x="2271713" y="3536599"/>
            <a:ext cx="1581642" cy="29334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71900" y="3341766"/>
            <a:ext cx="3490913" cy="19483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9" idx="1"/>
          </p:cNvCxnSpPr>
          <p:nvPr/>
        </p:nvCxnSpPr>
        <p:spPr>
          <a:xfrm>
            <a:off x="6958013" y="2053024"/>
            <a:ext cx="2455962" cy="872768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9" idx="2"/>
          </p:cNvCxnSpPr>
          <p:nvPr/>
        </p:nvCxnSpPr>
        <p:spPr>
          <a:xfrm>
            <a:off x="7262813" y="3341766"/>
            <a:ext cx="1828800" cy="289594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9" idx="3"/>
          </p:cNvCxnSpPr>
          <p:nvPr/>
        </p:nvCxnSpPr>
        <p:spPr>
          <a:xfrm flipV="1">
            <a:off x="7643813" y="4336928"/>
            <a:ext cx="1770162" cy="792285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95808" y="1474740"/>
            <a:ext cx="11430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white"/>
                </a:solidFill>
              </a:rPr>
              <a:t>Route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0608" y="2808240"/>
            <a:ext cx="11430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white"/>
                </a:solidFill>
              </a:rPr>
              <a:t>Route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81834" y="4560357"/>
            <a:ext cx="11430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/>
            <a:r>
              <a:rPr lang="en-US" sz="2400" dirty="0">
                <a:solidFill>
                  <a:prstClr val="white"/>
                </a:solidFill>
              </a:rPr>
              <a:t>Route 3</a:t>
            </a:r>
          </a:p>
        </p:txBody>
      </p:sp>
      <p:sp>
        <p:nvSpPr>
          <p:cNvPr id="18" name="Oval 17"/>
          <p:cNvSpPr/>
          <p:nvPr/>
        </p:nvSpPr>
        <p:spPr>
          <a:xfrm>
            <a:off x="310055" y="2948580"/>
            <a:ext cx="1961658" cy="17627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Home</a:t>
            </a:r>
          </a:p>
        </p:txBody>
      </p:sp>
      <p:sp>
        <p:nvSpPr>
          <p:cNvPr id="19" name="Oval 18"/>
          <p:cNvSpPr/>
          <p:nvPr/>
        </p:nvSpPr>
        <p:spPr>
          <a:xfrm>
            <a:off x="9091613" y="2633536"/>
            <a:ext cx="2201228" cy="199564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Work</a:t>
            </a:r>
          </a:p>
        </p:txBody>
      </p:sp>
    </p:spTree>
    <p:extLst>
      <p:ext uri="{BB962C8B-B14F-4D97-AF65-F5344CB8AC3E}">
        <p14:creationId xmlns:p14="http://schemas.microsoft.com/office/powerpoint/2010/main" val="130659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Trip Assignment:</a:t>
            </a:r>
            <a:br>
              <a:rPr lang="en-US" b="1" dirty="0">
                <a:latin typeface="Tw Cen MT" panose="020B0602020104020603" pitchFamily="34" charset="0"/>
              </a:rPr>
            </a:br>
            <a:r>
              <a:rPr lang="en-US" b="1" dirty="0">
                <a:latin typeface="Tw Cen MT" panose="020B0602020104020603" pitchFamily="34" charset="0"/>
              </a:rPr>
              <a:t>“The Circle of Traffic”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722438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40047" y="3419711"/>
            <a:ext cx="1436649" cy="149240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Homes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564647" y="3419711"/>
            <a:ext cx="1436649" cy="149240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Jobs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000504" y="4052994"/>
            <a:ext cx="2257592" cy="448383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</a:rPr>
              <a:t>3000 Trips</a:t>
            </a:r>
          </a:p>
        </p:txBody>
      </p:sp>
      <p:cxnSp>
        <p:nvCxnSpPr>
          <p:cNvPr id="9" name="Shape 7"/>
          <p:cNvCxnSpPr>
            <a:stCxn id="6" idx="0"/>
            <a:endCxn id="7" idx="0"/>
          </p:cNvCxnSpPr>
          <p:nvPr/>
        </p:nvCxnSpPr>
        <p:spPr>
          <a:xfrm rot="5400000" flipH="1" flipV="1">
            <a:off x="6120672" y="257411"/>
            <a:ext cx="1588" cy="6324600"/>
          </a:xfrm>
          <a:prstGeom prst="bentConnector3">
            <a:avLst>
              <a:gd name="adj1" fmla="val 33355363"/>
            </a:avLst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7"/>
          <p:cNvCxnSpPr>
            <a:stCxn id="6" idx="2"/>
            <a:endCxn id="7" idx="2"/>
          </p:cNvCxnSpPr>
          <p:nvPr/>
        </p:nvCxnSpPr>
        <p:spPr>
          <a:xfrm rot="16200000" flipH="1">
            <a:off x="6120672" y="1749815"/>
            <a:ext cx="1588" cy="6324600"/>
          </a:xfrm>
          <a:prstGeom prst="bentConnector3">
            <a:avLst>
              <a:gd name="adj1" fmla="val 29844216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71102" y="1855756"/>
            <a:ext cx="4473675" cy="47485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</a:rPr>
              <a:t>Freeway (65 mph)     : Capacity 2000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1562" y="6031897"/>
            <a:ext cx="4665105" cy="47485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</a:rPr>
              <a:t>Arterial (45 mph)     : Capacity 1000</a:t>
            </a:r>
          </a:p>
        </p:txBody>
      </p:sp>
      <p:sp>
        <p:nvSpPr>
          <p:cNvPr id="13" name="Right Arrow 12"/>
          <p:cNvSpPr/>
          <p:nvPr/>
        </p:nvSpPr>
        <p:spPr>
          <a:xfrm rot="18683616">
            <a:off x="3440678" y="5664054"/>
            <a:ext cx="729285" cy="9674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2054923">
            <a:off x="3635706" y="2587876"/>
            <a:ext cx="735471" cy="95927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1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Trip Assignment:</a:t>
            </a:r>
            <a:br>
              <a:rPr lang="en-US" b="1" dirty="0">
                <a:latin typeface="Tw Cen MT" panose="020B0602020104020603" pitchFamily="34" charset="0"/>
              </a:rPr>
            </a:br>
            <a:r>
              <a:rPr lang="en-US" b="1" dirty="0">
                <a:latin typeface="Tw Cen MT" panose="020B0602020104020603" pitchFamily="34" charset="0"/>
              </a:rPr>
              <a:t>“The Circle of Traffic”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722438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40047" y="3419711"/>
            <a:ext cx="1436649" cy="149240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Homes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564647" y="3419711"/>
            <a:ext cx="1436649" cy="149240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Jobs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000504" y="4052994"/>
            <a:ext cx="2257592" cy="448383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</a:rPr>
              <a:t>3000 Trips</a:t>
            </a:r>
          </a:p>
        </p:txBody>
      </p:sp>
      <p:cxnSp>
        <p:nvCxnSpPr>
          <p:cNvPr id="9" name="Shape 7"/>
          <p:cNvCxnSpPr>
            <a:stCxn id="6" idx="0"/>
            <a:endCxn id="7" idx="0"/>
          </p:cNvCxnSpPr>
          <p:nvPr/>
        </p:nvCxnSpPr>
        <p:spPr>
          <a:xfrm rot="5400000" flipH="1" flipV="1">
            <a:off x="6120672" y="257411"/>
            <a:ext cx="1588" cy="6324600"/>
          </a:xfrm>
          <a:prstGeom prst="bentConnector3">
            <a:avLst>
              <a:gd name="adj1" fmla="val 33355363"/>
            </a:avLst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7"/>
          <p:cNvCxnSpPr>
            <a:stCxn id="6" idx="2"/>
            <a:endCxn id="7" idx="2"/>
          </p:cNvCxnSpPr>
          <p:nvPr/>
        </p:nvCxnSpPr>
        <p:spPr>
          <a:xfrm rot="16200000" flipH="1">
            <a:off x="6120672" y="1749815"/>
            <a:ext cx="1588" cy="6324600"/>
          </a:xfrm>
          <a:prstGeom prst="bentConnector3">
            <a:avLst>
              <a:gd name="adj1" fmla="val 29844216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71102" y="1855756"/>
            <a:ext cx="4473675" cy="47485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</a:rPr>
              <a:t>Freeway (65 mph)     : Capacity 2000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1562" y="6031897"/>
            <a:ext cx="4665105" cy="47485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</a:rPr>
              <a:t>Arterial (45 mph)     : Capacity 1000</a:t>
            </a:r>
          </a:p>
        </p:txBody>
      </p:sp>
      <p:sp>
        <p:nvSpPr>
          <p:cNvPr id="13" name="Right Arrow 12"/>
          <p:cNvSpPr/>
          <p:nvPr/>
        </p:nvSpPr>
        <p:spPr>
          <a:xfrm rot="18683616">
            <a:off x="3440678" y="5664054"/>
            <a:ext cx="729285" cy="9674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2054923">
            <a:off x="3635706" y="2587876"/>
            <a:ext cx="735471" cy="95927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116199" y="2643588"/>
            <a:ext cx="2257592" cy="44838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</a:rPr>
              <a:t>3000 Trips</a:t>
            </a:r>
          </a:p>
        </p:txBody>
      </p:sp>
    </p:spTree>
    <p:extLst>
      <p:ext uri="{BB962C8B-B14F-4D97-AF65-F5344CB8AC3E}">
        <p14:creationId xmlns:p14="http://schemas.microsoft.com/office/powerpoint/2010/main" val="31653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594360" y="469900"/>
            <a:ext cx="10698480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 dirty="0">
                <a:latin typeface="Tw Cen MT" panose="020B0602020104020603" pitchFamily="34" charset="0"/>
              </a:rPr>
              <a:t>What is a model?</a:t>
            </a:r>
            <a:endParaRPr lang="en-US" sz="4000" b="1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1014413" y="1752600"/>
            <a:ext cx="10278427" cy="40338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14413" y="1776179"/>
            <a:ext cx="102784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A representation of a real object or system that accounts for its relevant properties.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43532" y="3494294"/>
            <a:ext cx="7285267" cy="1974985"/>
            <a:chOff x="831041" y="4230564"/>
            <a:chExt cx="7285267" cy="1974985"/>
          </a:xfrm>
        </p:grpSpPr>
        <p:pic>
          <p:nvPicPr>
            <p:cNvPr id="8" name="Picture 2" descr="https://www.petfinder.com/wp-content/uploads/2012/11/140272627-grooming-needs-senior-cat-632x47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1041" y="4230564"/>
              <a:ext cx="2128290" cy="1599585"/>
            </a:xfrm>
            <a:prstGeom prst="rect">
              <a:avLst/>
            </a:prstGeom>
            <a:noFill/>
          </p:spPr>
        </p:pic>
        <p:pic>
          <p:nvPicPr>
            <p:cNvPr id="9" name="Picture 4" descr="http://cdn.shopify.com/s/files/1/0286/0492/products/ab0309_1024x1024.jpg?v=14043239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55109" y="4230564"/>
              <a:ext cx="1661199" cy="15687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0" name="Rectangle 9"/>
            <p:cNvSpPr/>
            <p:nvPr/>
          </p:nvSpPr>
          <p:spPr>
            <a:xfrm>
              <a:off x="878636" y="5903184"/>
              <a:ext cx="2080695" cy="3023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b="1" dirty="0">
                  <a:solidFill>
                    <a:prstClr val="black"/>
                  </a:solidFill>
                </a:rPr>
                <a:t>Real World “Object”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01790" y="5903184"/>
              <a:ext cx="1183850" cy="3023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r>
                <a:rPr lang="en-US" sz="1400" b="1" dirty="0">
                  <a:solidFill>
                    <a:prstClr val="black"/>
                  </a:solidFill>
                </a:rPr>
                <a:t>Model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3275215" y="4809127"/>
              <a:ext cx="2876203" cy="448887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92100" y="1193800"/>
            <a:ext cx="110007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565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Trip Assignment:</a:t>
            </a:r>
            <a:br>
              <a:rPr lang="en-US" b="1" dirty="0">
                <a:latin typeface="Tw Cen MT" panose="020B0602020104020603" pitchFamily="34" charset="0"/>
              </a:rPr>
            </a:br>
            <a:r>
              <a:rPr lang="en-US" b="1" dirty="0">
                <a:latin typeface="Tw Cen MT" panose="020B0602020104020603" pitchFamily="34" charset="0"/>
              </a:rPr>
              <a:t>“The Circle of Traffic”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722438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40047" y="3419711"/>
            <a:ext cx="1436649" cy="149240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Homes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564647" y="3419711"/>
            <a:ext cx="1436649" cy="149240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Jobs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000504" y="4052994"/>
            <a:ext cx="2257592" cy="448383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</a:rPr>
              <a:t>3000 Trips</a:t>
            </a:r>
          </a:p>
        </p:txBody>
      </p:sp>
      <p:cxnSp>
        <p:nvCxnSpPr>
          <p:cNvPr id="9" name="Shape 7"/>
          <p:cNvCxnSpPr>
            <a:stCxn id="6" idx="0"/>
            <a:endCxn id="7" idx="0"/>
          </p:cNvCxnSpPr>
          <p:nvPr/>
        </p:nvCxnSpPr>
        <p:spPr>
          <a:xfrm rot="5400000" flipH="1" flipV="1">
            <a:off x="6120672" y="257411"/>
            <a:ext cx="1588" cy="6324600"/>
          </a:xfrm>
          <a:prstGeom prst="bentConnector3">
            <a:avLst>
              <a:gd name="adj1" fmla="val 33355363"/>
            </a:avLst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7"/>
          <p:cNvCxnSpPr>
            <a:stCxn id="6" idx="2"/>
            <a:endCxn id="7" idx="2"/>
          </p:cNvCxnSpPr>
          <p:nvPr/>
        </p:nvCxnSpPr>
        <p:spPr>
          <a:xfrm rot="16200000" flipH="1">
            <a:off x="6120672" y="1749815"/>
            <a:ext cx="1588" cy="6324600"/>
          </a:xfrm>
          <a:prstGeom prst="bentConnector3">
            <a:avLst>
              <a:gd name="adj1" fmla="val 29844216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71102" y="1855756"/>
            <a:ext cx="4473675" cy="47485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</a:rPr>
              <a:t>Freeway (65 mph)     : Capacity 2000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1562" y="6031897"/>
            <a:ext cx="4665105" cy="47485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</a:rPr>
              <a:t>Arterial (45 mph)     : Capacity 1000</a:t>
            </a:r>
          </a:p>
        </p:txBody>
      </p:sp>
      <p:sp>
        <p:nvSpPr>
          <p:cNvPr id="13" name="Right Arrow 12"/>
          <p:cNvSpPr/>
          <p:nvPr/>
        </p:nvSpPr>
        <p:spPr>
          <a:xfrm rot="18683616">
            <a:off x="3440678" y="5664054"/>
            <a:ext cx="729285" cy="9674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2054923">
            <a:off x="3635706" y="2587876"/>
            <a:ext cx="735471" cy="95927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116199" y="2643588"/>
            <a:ext cx="2257592" cy="44838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</a:rPr>
              <a:t>1750 Trips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032565" y="5148895"/>
            <a:ext cx="2257592" cy="44838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</a:rPr>
              <a:t>1250 Trips</a:t>
            </a:r>
          </a:p>
        </p:txBody>
      </p:sp>
    </p:spTree>
    <p:extLst>
      <p:ext uri="{BB962C8B-B14F-4D97-AF65-F5344CB8AC3E}">
        <p14:creationId xmlns:p14="http://schemas.microsoft.com/office/powerpoint/2010/main" val="244679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Trip Assignment:</a:t>
            </a:r>
            <a:br>
              <a:rPr lang="en-US" b="1" dirty="0">
                <a:latin typeface="Tw Cen MT" panose="020B0602020104020603" pitchFamily="34" charset="0"/>
              </a:rPr>
            </a:br>
            <a:r>
              <a:rPr lang="en-US" b="1" dirty="0">
                <a:latin typeface="Tw Cen MT" panose="020B0602020104020603" pitchFamily="34" charset="0"/>
              </a:rPr>
              <a:t>“The Circle of Traffic”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722438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40047" y="3419711"/>
            <a:ext cx="1436649" cy="149240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Homes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564647" y="3419711"/>
            <a:ext cx="1436649" cy="149240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</a:rPr>
              <a:t>Jobs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000504" y="4052994"/>
            <a:ext cx="2257592" cy="448383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</a:rPr>
              <a:t>3000 Trips</a:t>
            </a:r>
          </a:p>
        </p:txBody>
      </p:sp>
      <p:cxnSp>
        <p:nvCxnSpPr>
          <p:cNvPr id="9" name="Shape 7"/>
          <p:cNvCxnSpPr>
            <a:stCxn id="6" idx="0"/>
            <a:endCxn id="7" idx="0"/>
          </p:cNvCxnSpPr>
          <p:nvPr/>
        </p:nvCxnSpPr>
        <p:spPr>
          <a:xfrm rot="5400000" flipH="1" flipV="1">
            <a:off x="6120672" y="257411"/>
            <a:ext cx="1588" cy="6324600"/>
          </a:xfrm>
          <a:prstGeom prst="bentConnector3">
            <a:avLst>
              <a:gd name="adj1" fmla="val 33355363"/>
            </a:avLst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hape 7"/>
          <p:cNvCxnSpPr>
            <a:stCxn id="6" idx="2"/>
            <a:endCxn id="7" idx="2"/>
          </p:cNvCxnSpPr>
          <p:nvPr/>
        </p:nvCxnSpPr>
        <p:spPr>
          <a:xfrm rot="16200000" flipH="1">
            <a:off x="6120672" y="1749815"/>
            <a:ext cx="1588" cy="6324600"/>
          </a:xfrm>
          <a:prstGeom prst="bentConnector3">
            <a:avLst>
              <a:gd name="adj1" fmla="val 29844216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71102" y="1855756"/>
            <a:ext cx="4473675" cy="47485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</a:rPr>
              <a:t>Freeway (65 mph)     : Capacity 2000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1562" y="6031897"/>
            <a:ext cx="4665105" cy="47485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</a:rPr>
              <a:t>Arterial (45 mph)     : Capacity 1000</a:t>
            </a:r>
          </a:p>
        </p:txBody>
      </p:sp>
      <p:sp>
        <p:nvSpPr>
          <p:cNvPr id="13" name="Right Arrow 12"/>
          <p:cNvSpPr/>
          <p:nvPr/>
        </p:nvSpPr>
        <p:spPr>
          <a:xfrm rot="18683616">
            <a:off x="3440678" y="5664054"/>
            <a:ext cx="729285" cy="96740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2054923">
            <a:off x="3635706" y="2587876"/>
            <a:ext cx="735471" cy="95927"/>
          </a:xfrm>
          <a:prstGeom prst="rightArrow">
            <a:avLst/>
          </a:prstGeom>
          <a:solidFill>
            <a:schemeClr val="bg2">
              <a:lumMod val="1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116199" y="2643588"/>
            <a:ext cx="2257592" cy="44838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</a:rPr>
              <a:t>2000 Trips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5032565" y="5148895"/>
            <a:ext cx="2257592" cy="44838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dirty="0">
                <a:solidFill>
                  <a:prstClr val="white"/>
                </a:solidFill>
              </a:rPr>
              <a:t>1000 Trips</a:t>
            </a:r>
          </a:p>
        </p:txBody>
      </p:sp>
    </p:spTree>
    <p:extLst>
      <p:ext uri="{BB962C8B-B14F-4D97-AF65-F5344CB8AC3E}">
        <p14:creationId xmlns:p14="http://schemas.microsoft.com/office/powerpoint/2010/main" val="244679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Outputs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30220" y="1561859"/>
            <a:ext cx="8614252" cy="484052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200" dirty="0">
                <a:solidFill>
                  <a:prstClr val="black"/>
                </a:solidFill>
              </a:rPr>
              <a:t>Volumes</a:t>
            </a:r>
          </a:p>
          <a:p>
            <a:pPr defTabSz="457200">
              <a:buClr>
                <a:srgbClr val="FF0000"/>
              </a:buClr>
              <a:buFont typeface="Wingdings" pitchFamily="2" charset="2"/>
              <a:buChar char="q"/>
            </a:pPr>
            <a:endParaRPr lang="en-US" sz="3200" dirty="0">
              <a:solidFill>
                <a:prstClr val="black"/>
              </a:solidFill>
            </a:endParaRPr>
          </a:p>
          <a:p>
            <a:pPr defTabSz="45720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200" dirty="0">
                <a:solidFill>
                  <a:prstClr val="black"/>
                </a:solidFill>
              </a:rPr>
              <a:t>Congested Speed</a:t>
            </a:r>
          </a:p>
          <a:p>
            <a:pPr defTabSz="457200">
              <a:buClr>
                <a:srgbClr val="FF0000"/>
              </a:buClr>
              <a:buFont typeface="Wingdings" pitchFamily="2" charset="2"/>
              <a:buChar char="q"/>
            </a:pPr>
            <a:endParaRPr lang="en-US" sz="3200" dirty="0">
              <a:solidFill>
                <a:prstClr val="black"/>
              </a:solidFill>
            </a:endParaRPr>
          </a:p>
          <a:p>
            <a:pPr defTabSz="45720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200" dirty="0">
                <a:solidFill>
                  <a:prstClr val="black"/>
                </a:solidFill>
              </a:rPr>
              <a:t>Volume-capacity ratio</a:t>
            </a:r>
          </a:p>
          <a:p>
            <a:pPr defTabSz="457200">
              <a:buClr>
                <a:srgbClr val="FF0000"/>
              </a:buClr>
              <a:buFont typeface="Wingdings" pitchFamily="2" charset="2"/>
              <a:buChar char="q"/>
            </a:pPr>
            <a:endParaRPr lang="en-US" sz="3200" dirty="0">
              <a:solidFill>
                <a:prstClr val="black"/>
              </a:solidFill>
            </a:endParaRPr>
          </a:p>
          <a:p>
            <a:pPr defTabSz="45720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200" dirty="0">
                <a:solidFill>
                  <a:prstClr val="black"/>
                </a:solidFill>
              </a:rPr>
              <a:t>Travel times</a:t>
            </a:r>
          </a:p>
          <a:p>
            <a:pPr marL="742950" lvl="1" indent="-285750" defTabSz="457200">
              <a:buClr>
                <a:srgbClr val="FF0000"/>
              </a:buClr>
              <a:buFont typeface="Wingdings" pitchFamily="2" charset="2"/>
              <a:buChar char="q"/>
            </a:pPr>
            <a:endParaRPr lang="en-US" sz="28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10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Evaluating Outputs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014413" y="3411834"/>
            <a:ext cx="9944100" cy="0"/>
          </a:xfrm>
          <a:prstGeom prst="line">
            <a:avLst/>
          </a:prstGeom>
          <a:ln w="698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ine Callout 1 (Border and Accent Bar) 6"/>
          <p:cNvSpPr/>
          <p:nvPr/>
        </p:nvSpPr>
        <p:spPr>
          <a:xfrm>
            <a:off x="2915629" y="4247812"/>
            <a:ext cx="2088897" cy="1156316"/>
          </a:xfrm>
          <a:prstGeom prst="accentBorderCallout1">
            <a:avLst>
              <a:gd name="adj1" fmla="val 18750"/>
              <a:gd name="adj2" fmla="val -8333"/>
              <a:gd name="adj3" fmla="val -71187"/>
              <a:gd name="adj4" fmla="val -2882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US" sz="12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Roadway Characteristics</a:t>
            </a:r>
          </a:p>
          <a:p>
            <a:pPr algn="ctr" defTabSz="45720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Principal Arterial</a:t>
            </a:r>
          </a:p>
          <a:p>
            <a:pPr algn="ctr" defTabSz="45720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Capacity: 12, 000</a:t>
            </a:r>
          </a:p>
          <a:p>
            <a:pPr algn="ctr" defTabSz="457200"/>
            <a:r>
              <a:rPr lang="en-US" sz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Speed: 50 mph</a:t>
            </a:r>
          </a:p>
          <a:p>
            <a:pPr algn="ctr" defTabSz="4572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1991" y="2843213"/>
            <a:ext cx="3373171" cy="3933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400" dirty="0">
                <a:solidFill>
                  <a:prstClr val="black"/>
                </a:solidFill>
              </a:rPr>
              <a:t>John Doe Boulevard</a:t>
            </a:r>
          </a:p>
        </p:txBody>
      </p:sp>
      <p:sp>
        <p:nvSpPr>
          <p:cNvPr id="9" name="Line Callout 1 (Border and Accent Bar) 8"/>
          <p:cNvSpPr/>
          <p:nvPr/>
        </p:nvSpPr>
        <p:spPr>
          <a:xfrm>
            <a:off x="9092592" y="1502579"/>
            <a:ext cx="2339987" cy="983239"/>
          </a:xfrm>
          <a:prstGeom prst="accentBorderCallout1">
            <a:avLst>
              <a:gd name="adj1" fmla="val 18750"/>
              <a:gd name="adj2" fmla="val -8333"/>
              <a:gd name="adj3" fmla="val 174368"/>
              <a:gd name="adj4" fmla="val -47419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endParaRPr lang="en-US" sz="1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US" sz="1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Conditions 2050 (Model)</a:t>
            </a:r>
          </a:p>
          <a:p>
            <a:pPr algn="ctr" defTabSz="457200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Volume: 15, 000</a:t>
            </a:r>
          </a:p>
          <a:p>
            <a:pPr algn="ctr" defTabSz="457200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Volume/Capacity Ratio: 1.25</a:t>
            </a:r>
          </a:p>
          <a:p>
            <a:pPr algn="ctr" defTabSz="457200"/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Congested Speed: 25 mph</a:t>
            </a:r>
          </a:p>
          <a:p>
            <a:pPr algn="ctr" defTabSz="457200"/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Callout 1 (Border and Accent Bar) 9"/>
          <p:cNvSpPr/>
          <p:nvPr/>
        </p:nvSpPr>
        <p:spPr>
          <a:xfrm>
            <a:off x="8952295" y="4818170"/>
            <a:ext cx="2480284" cy="933789"/>
          </a:xfrm>
          <a:prstGeom prst="accentBorderCallout1">
            <a:avLst>
              <a:gd name="adj1" fmla="val 18750"/>
              <a:gd name="adj2" fmla="val -8333"/>
              <a:gd name="adj3" fmla="val -113530"/>
              <a:gd name="adj4" fmla="val -41593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endParaRPr lang="en-US" sz="1200" b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r>
              <a:rPr lang="en-US" sz="1200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Conditions 2022</a:t>
            </a:r>
          </a:p>
          <a:p>
            <a:pPr algn="ctr" defTabSz="45720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Volume: 11, 000</a:t>
            </a:r>
          </a:p>
          <a:p>
            <a:pPr algn="ctr" defTabSz="45720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Volume/Capacity Ratio: 0.85</a:t>
            </a:r>
          </a:p>
          <a:p>
            <a:pPr algn="ctr" defTabSz="45720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Congested Speed: 35 mph</a:t>
            </a:r>
          </a:p>
          <a:p>
            <a:pPr algn="ctr" defTabSz="45720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00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7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785938" y="177975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7144"/>
            <a:ext cx="11887200" cy="6865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451" y="-714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371600" y="6053418"/>
            <a:ext cx="9144000" cy="8309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457200"/>
            <a:r>
              <a:rPr lang="en-US" sz="2400" b="1" dirty="0">
                <a:ln w="50800"/>
                <a:solidFill>
                  <a:srgbClr val="FF0000"/>
                </a:solidFill>
              </a:rPr>
              <a:t>Disclaimer:</a:t>
            </a:r>
            <a:r>
              <a:rPr lang="en-US" sz="2400" b="1" dirty="0">
                <a:ln w="50800"/>
                <a:solidFill>
                  <a:prstClr val="white">
                    <a:shade val="50000"/>
                  </a:prstClr>
                </a:solidFill>
              </a:rPr>
              <a:t> Resemblance of any events  in this caricature to actual  incidents  is obvious!</a:t>
            </a:r>
          </a:p>
        </p:txBody>
      </p:sp>
    </p:spTree>
    <p:extLst>
      <p:ext uri="{BB962C8B-B14F-4D97-AF65-F5344CB8AC3E}">
        <p14:creationId xmlns:p14="http://schemas.microsoft.com/office/powerpoint/2010/main" val="948395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57239" y="312747"/>
            <a:ext cx="9901236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Tw Cen MT" panose="020B0602020104020603" pitchFamily="34" charset="0"/>
              </a:rPr>
              <a:t>Travel Demand Modeling-ASSUMPTIONS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10055" y="1193800"/>
            <a:ext cx="10142538" cy="484052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Demographics- Can be forecasted correctly?</a:t>
            </a:r>
          </a:p>
          <a:p>
            <a:pPr defTabSz="457200">
              <a:buClr>
                <a:srgbClr val="FF0000"/>
              </a:buClr>
              <a:buFont typeface="Wingdings" pitchFamily="2" charset="2"/>
              <a:buChar char="q"/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External Factors- They don’t affect us?</a:t>
            </a:r>
          </a:p>
          <a:p>
            <a:pPr defTabSz="457200">
              <a:buClr>
                <a:srgbClr val="FF0000"/>
              </a:buClr>
              <a:buFont typeface="Wingdings" pitchFamily="2" charset="2"/>
              <a:buChar char="q"/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Future Conditions: Can be predicted?</a:t>
            </a:r>
          </a:p>
          <a:p>
            <a:pPr defTabSz="457200">
              <a:buClr>
                <a:srgbClr val="FF0000"/>
              </a:buClr>
              <a:buFont typeface="Wingdings" pitchFamily="2" charset="2"/>
              <a:buChar char="q"/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defTabSz="457200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Human Beings-</a:t>
            </a:r>
            <a:r>
              <a:rPr lang="en-US" sz="3200" b="1" u="sng" dirty="0">
                <a:solidFill>
                  <a:prstClr val="black"/>
                </a:solidFill>
                <a:latin typeface="Tw Cen MT" panose="020B0602020104020603" pitchFamily="34" charset="0"/>
              </a:rPr>
              <a:t>We behave rationally?</a:t>
            </a:r>
          </a:p>
          <a:p>
            <a:pPr marL="742950" lvl="1" indent="-285750" defTabSz="457200">
              <a:buClr>
                <a:srgbClr val="FF0000"/>
              </a:buClr>
              <a:buFont typeface="Wingdings" pitchFamily="2" charset="2"/>
              <a:buChar char="q"/>
            </a:pPr>
            <a:endParaRPr lang="en-US" sz="28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15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14350" y="312747"/>
            <a:ext cx="1077849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dirty="0">
                <a:latin typeface="Tw Cen MT" panose="020B0602020104020603" pitchFamily="34" charset="0"/>
              </a:rPr>
              <a:t>How can local planners assist with the development of a Travel Demand Model (TDM)?</a:t>
            </a:r>
            <a:endParaRPr lang="en-US" sz="4000" b="1" dirty="0">
              <a:latin typeface="Tw Cen MT" panose="020B06020201040206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696298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10055" y="1702648"/>
            <a:ext cx="109827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Tw Cen MT" panose="020B0602020104020603" pitchFamily="34" charset="0"/>
              </a:rPr>
              <a:t>Input on establishing the model boundary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Tw Cen MT" panose="020B0602020104020603" pitchFamily="34" charset="0"/>
              </a:rPr>
              <a:t>Input on roads to study (staff and CTP Steering Committee)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Tw Cen MT" panose="020B0602020104020603" pitchFamily="34" charset="0"/>
              </a:rPr>
              <a:t>Driving the study roads with TPD staff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Tw Cen MT" panose="020B0602020104020603" pitchFamily="34" charset="0"/>
              </a:rPr>
              <a:t>Verifying employment data (overall and by TAZ – Employers may trust a local call versus a call from “Raleigh”)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Tw Cen MT" panose="020B0602020104020603" pitchFamily="34" charset="0"/>
              </a:rPr>
              <a:t>Growing and verifying population (overall and by TAZ – building permits are helpful)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Tw Cen MT" panose="020B0602020104020603" pitchFamily="34" charset="0"/>
              </a:rPr>
              <a:t>An extra set of eyes to check the base year data (road attributes, population etc.)</a:t>
            </a:r>
          </a:p>
          <a:p>
            <a:pPr marL="342900" lvl="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Tw Cen MT" panose="020B0602020104020603" pitchFamily="34" charset="0"/>
              </a:rPr>
              <a:t>Assistance with future year population and employment projections (staff and CTP Steering Committee)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45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pic>
        <p:nvPicPr>
          <p:cNvPr id="4" name="Picture 2" descr="C:\Users\prcook\AppData\Local\Microsoft\Windows\Temporary Internet Files\Content.IE5\MA932R6V\1425663956-outli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704" y="1052763"/>
            <a:ext cx="3882941" cy="388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22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57386" y="427051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Tw Cen MT" panose="020B0602020104020603" pitchFamily="34" charset="0"/>
              </a:rPr>
              <a:t>Contact Us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1306552"/>
            <a:ext cx="4076701" cy="501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Dominique Boyd 	  	  919-707-0932 </a:t>
            </a:r>
            <a:r>
              <a:rPr lang="en-US" u="sng" dirty="0">
                <a:hlinkClick r:id="rId3"/>
              </a:rPr>
              <a:t>dlboyd1@ncdot.gov</a:t>
            </a:r>
            <a:endParaRPr lang="en-US" u="sn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68275" indent="0">
              <a:spcBef>
                <a:spcPts val="0"/>
              </a:spcBef>
              <a:buNone/>
            </a:pPr>
            <a:r>
              <a:rPr lang="en-US" dirty="0"/>
              <a:t>J. Andy Bailey	      919-707-0991		 </a:t>
            </a:r>
            <a:r>
              <a:rPr lang="en-US" u="sng" dirty="0">
                <a:hlinkClick r:id="rId4"/>
              </a:rPr>
              <a:t>jabailey@ncdot.gov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24566" y="1306552"/>
            <a:ext cx="3990975" cy="501967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Roger Castillo, PE 	    919-707-0934 </a:t>
            </a:r>
            <a:r>
              <a:rPr lang="en-US" u="sng" dirty="0">
                <a:hlinkClick r:id="rId5"/>
              </a:rPr>
              <a:t>ricastillo@ncdot.gov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68275" indent="0">
              <a:spcBef>
                <a:spcPts val="0"/>
              </a:spcBef>
              <a:buFont typeface="Arial" charset="0"/>
              <a:buNone/>
            </a:pPr>
            <a:r>
              <a:rPr lang="en-US" dirty="0"/>
              <a:t>Amar Pillai			 919-707-0972</a:t>
            </a:r>
          </a:p>
          <a:p>
            <a:pPr marL="168275" indent="0">
              <a:spcBef>
                <a:spcPts val="0"/>
              </a:spcBef>
              <a:buFont typeface="Arial" charset="0"/>
              <a:buNone/>
            </a:pPr>
            <a:r>
              <a:rPr lang="en-US" dirty="0">
                <a:hlinkClick r:id="rId6"/>
              </a:rPr>
              <a:t>apillai@ncdot.gov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What is a travel demand model?</a:t>
            </a:r>
          </a:p>
        </p:txBody>
      </p:sp>
      <p:sp>
        <p:nvSpPr>
          <p:cNvPr id="6" name="Freeform 44"/>
          <p:cNvSpPr>
            <a:spLocks/>
          </p:cNvSpPr>
          <p:nvPr/>
        </p:nvSpPr>
        <p:spPr bwMode="auto">
          <a:xfrm>
            <a:off x="7948648" y="4144650"/>
            <a:ext cx="1433513" cy="12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2" y="39"/>
              </a:cxn>
              <a:cxn ang="0">
                <a:pos x="716" y="81"/>
              </a:cxn>
              <a:cxn ang="0">
                <a:pos x="902" y="96"/>
              </a:cxn>
            </a:cxnLst>
            <a:rect l="0" t="0" r="r" b="b"/>
            <a:pathLst>
              <a:path w="903" h="97">
                <a:moveTo>
                  <a:pt x="0" y="0"/>
                </a:moveTo>
                <a:lnTo>
                  <a:pt x="372" y="39"/>
                </a:lnTo>
                <a:lnTo>
                  <a:pt x="716" y="81"/>
                </a:lnTo>
                <a:lnTo>
                  <a:pt x="902" y="96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52648" y="3596874"/>
            <a:ext cx="7848600" cy="2607451"/>
            <a:chOff x="838200" y="3596874"/>
            <a:chExt cx="7848600" cy="2607451"/>
          </a:xfrm>
        </p:grpSpPr>
        <p:grpSp>
          <p:nvGrpSpPr>
            <p:cNvPr id="8" name="Group 7"/>
            <p:cNvGrpSpPr/>
            <p:nvPr/>
          </p:nvGrpSpPr>
          <p:grpSpPr>
            <a:xfrm>
              <a:off x="5638800" y="3827818"/>
              <a:ext cx="3048000" cy="1658581"/>
              <a:chOff x="381000" y="3505200"/>
              <a:chExt cx="3886200" cy="2560320"/>
            </a:xfrm>
            <a:scene3d>
              <a:camera prst="perspectiveRelaxed" fov="6000000"/>
              <a:lightRig rig="threePt" dir="t"/>
            </a:scene3d>
          </p:grpSpPr>
          <p:sp>
            <p:nvSpPr>
              <p:cNvPr id="69" name="Rectangle 68"/>
              <p:cNvSpPr>
                <a:spLocks noChangeAspect="1"/>
              </p:cNvSpPr>
              <p:nvPr/>
            </p:nvSpPr>
            <p:spPr>
              <a:xfrm>
                <a:off x="381000" y="3505200"/>
                <a:ext cx="3886200" cy="256032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85800" y="3810000"/>
                <a:ext cx="1143000" cy="914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828800" y="3810000"/>
                <a:ext cx="9144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85800" y="4724400"/>
                <a:ext cx="1143000" cy="1066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828800" y="4343400"/>
                <a:ext cx="1447800" cy="914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743200" y="3810000"/>
                <a:ext cx="11430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276600" y="4343400"/>
                <a:ext cx="609600" cy="3810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828800" y="5257800"/>
                <a:ext cx="10668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895600" y="5257800"/>
                <a:ext cx="6858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3581400" y="5257800"/>
                <a:ext cx="3048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276600" y="4724400"/>
                <a:ext cx="609600" cy="5334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Minus 79"/>
              <p:cNvSpPr/>
              <p:nvPr/>
            </p:nvSpPr>
            <p:spPr>
              <a:xfrm>
                <a:off x="1066800" y="4038600"/>
                <a:ext cx="1447800" cy="304800"/>
              </a:xfrm>
              <a:prstGeom prst="mathMinus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Minus 80"/>
              <p:cNvSpPr/>
              <p:nvPr/>
            </p:nvSpPr>
            <p:spPr>
              <a:xfrm>
                <a:off x="2209800" y="4038600"/>
                <a:ext cx="914400" cy="304800"/>
              </a:xfrm>
              <a:prstGeom prst="mathMinus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Minus 81"/>
              <p:cNvSpPr/>
              <p:nvPr/>
            </p:nvSpPr>
            <p:spPr>
              <a:xfrm>
                <a:off x="2895600" y="4038600"/>
                <a:ext cx="685800" cy="304800"/>
              </a:xfrm>
              <a:prstGeom prst="mathMinus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Minus 82"/>
              <p:cNvSpPr/>
              <p:nvPr/>
            </p:nvSpPr>
            <p:spPr>
              <a:xfrm>
                <a:off x="2362200" y="4876800"/>
                <a:ext cx="685800" cy="304800"/>
              </a:xfrm>
              <a:prstGeom prst="mathMinus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Minus 83"/>
              <p:cNvSpPr/>
              <p:nvPr/>
            </p:nvSpPr>
            <p:spPr>
              <a:xfrm>
                <a:off x="2895600" y="4876800"/>
                <a:ext cx="685800" cy="304800"/>
              </a:xfrm>
              <a:prstGeom prst="mathMinus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Minus 84"/>
              <p:cNvSpPr/>
              <p:nvPr/>
            </p:nvSpPr>
            <p:spPr>
              <a:xfrm>
                <a:off x="2209800" y="5410200"/>
                <a:ext cx="1676400" cy="304800"/>
              </a:xfrm>
              <a:prstGeom prst="mathMinus">
                <a:avLst>
                  <a:gd name="adj1" fmla="val 23520"/>
                </a:avLst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Minus 85"/>
              <p:cNvSpPr/>
              <p:nvPr/>
            </p:nvSpPr>
            <p:spPr>
              <a:xfrm>
                <a:off x="990600" y="4876800"/>
                <a:ext cx="1600200" cy="304800"/>
              </a:xfrm>
              <a:prstGeom prst="mathMinus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Minus 86"/>
              <p:cNvSpPr/>
              <p:nvPr/>
            </p:nvSpPr>
            <p:spPr>
              <a:xfrm rot="5400000">
                <a:off x="647700" y="4457700"/>
                <a:ext cx="1143000" cy="304800"/>
              </a:xfrm>
              <a:prstGeom prst="mathMinus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Minus 87"/>
              <p:cNvSpPr/>
              <p:nvPr/>
            </p:nvSpPr>
            <p:spPr>
              <a:xfrm rot="5400000">
                <a:off x="1866900" y="4457700"/>
                <a:ext cx="1143000" cy="304800"/>
              </a:xfrm>
              <a:prstGeom prst="mathMinus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Minus 88"/>
              <p:cNvSpPr/>
              <p:nvPr/>
            </p:nvSpPr>
            <p:spPr>
              <a:xfrm rot="5400000">
                <a:off x="2476500" y="4457700"/>
                <a:ext cx="1143000" cy="304800"/>
              </a:xfrm>
              <a:prstGeom prst="mathMinus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Minus 89"/>
              <p:cNvSpPr/>
              <p:nvPr/>
            </p:nvSpPr>
            <p:spPr>
              <a:xfrm rot="5400000">
                <a:off x="2933700" y="4457700"/>
                <a:ext cx="1143000" cy="304800"/>
              </a:xfrm>
              <a:prstGeom prst="mathMinus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Minus 90"/>
              <p:cNvSpPr/>
              <p:nvPr/>
            </p:nvSpPr>
            <p:spPr>
              <a:xfrm rot="5400000">
                <a:off x="2057400" y="5105400"/>
                <a:ext cx="762000" cy="304800"/>
              </a:xfrm>
              <a:prstGeom prst="mathMinus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Minus 91"/>
              <p:cNvSpPr/>
              <p:nvPr/>
            </p:nvSpPr>
            <p:spPr>
              <a:xfrm rot="5400000">
                <a:off x="3390900" y="5067300"/>
                <a:ext cx="685800" cy="304800"/>
              </a:xfrm>
              <a:prstGeom prst="mathMinus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Minus 92"/>
              <p:cNvSpPr/>
              <p:nvPr/>
            </p:nvSpPr>
            <p:spPr>
              <a:xfrm>
                <a:off x="3276600" y="4876800"/>
                <a:ext cx="533400" cy="304800"/>
              </a:xfrm>
              <a:prstGeom prst="mathMinus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lowchart: Connector 93"/>
              <p:cNvSpPr/>
              <p:nvPr/>
            </p:nvSpPr>
            <p:spPr>
              <a:xfrm>
                <a:off x="3657600" y="4876800"/>
                <a:ext cx="228600" cy="228600"/>
              </a:xfrm>
              <a:prstGeom prst="flowChartConnector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Flowchart: Connector 94"/>
              <p:cNvSpPr/>
              <p:nvPr/>
            </p:nvSpPr>
            <p:spPr>
              <a:xfrm>
                <a:off x="1066800" y="4953000"/>
                <a:ext cx="228600" cy="228600"/>
              </a:xfrm>
              <a:prstGeom prst="flowChartConnector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lowchart: Connector 95"/>
              <p:cNvSpPr/>
              <p:nvPr/>
            </p:nvSpPr>
            <p:spPr>
              <a:xfrm>
                <a:off x="2286000" y="5410200"/>
                <a:ext cx="228600" cy="228600"/>
              </a:xfrm>
              <a:prstGeom prst="flowChartConnector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lowchart: Connector 96"/>
              <p:cNvSpPr/>
              <p:nvPr/>
            </p:nvSpPr>
            <p:spPr>
              <a:xfrm>
                <a:off x="3581400" y="5410200"/>
                <a:ext cx="228600" cy="228600"/>
              </a:xfrm>
              <a:prstGeom prst="flowChartConnector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lowchart: Connector 97"/>
              <p:cNvSpPr/>
              <p:nvPr/>
            </p:nvSpPr>
            <p:spPr>
              <a:xfrm>
                <a:off x="1066800" y="4038600"/>
                <a:ext cx="228600" cy="228600"/>
              </a:xfrm>
              <a:prstGeom prst="flowChartConnector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lowchart: Connector 98"/>
              <p:cNvSpPr/>
              <p:nvPr/>
            </p:nvSpPr>
            <p:spPr>
              <a:xfrm>
                <a:off x="2286000" y="4038600"/>
                <a:ext cx="228600" cy="228600"/>
              </a:xfrm>
              <a:prstGeom prst="flowChartConnector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lowchart: Connector 99"/>
              <p:cNvSpPr/>
              <p:nvPr/>
            </p:nvSpPr>
            <p:spPr>
              <a:xfrm>
                <a:off x="2286000" y="4876800"/>
                <a:ext cx="228600" cy="228600"/>
              </a:xfrm>
              <a:prstGeom prst="flowChartConnector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lowchart: Connector 100"/>
              <p:cNvSpPr/>
              <p:nvPr/>
            </p:nvSpPr>
            <p:spPr>
              <a:xfrm>
                <a:off x="3352800" y="4038600"/>
                <a:ext cx="228600" cy="228600"/>
              </a:xfrm>
              <a:prstGeom prst="flowChartConnector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lowchart: Connector 101"/>
              <p:cNvSpPr/>
              <p:nvPr/>
            </p:nvSpPr>
            <p:spPr>
              <a:xfrm>
                <a:off x="2895600" y="4038600"/>
                <a:ext cx="228600" cy="228600"/>
              </a:xfrm>
              <a:prstGeom prst="flowChartConnector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lowchart: Connector 102"/>
              <p:cNvSpPr/>
              <p:nvPr/>
            </p:nvSpPr>
            <p:spPr>
              <a:xfrm>
                <a:off x="3352800" y="4876800"/>
                <a:ext cx="228600" cy="228600"/>
              </a:xfrm>
              <a:prstGeom prst="flowChartConnector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lowchart: Connector 103"/>
              <p:cNvSpPr/>
              <p:nvPr/>
            </p:nvSpPr>
            <p:spPr>
              <a:xfrm>
                <a:off x="2895600" y="4876800"/>
                <a:ext cx="228600" cy="228600"/>
              </a:xfrm>
              <a:prstGeom prst="flowChartConnector">
                <a:avLst/>
              </a:prstGeom>
              <a:solidFill>
                <a:srgbClr val="FFFF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38200" y="3596874"/>
              <a:ext cx="3124200" cy="1965726"/>
              <a:chOff x="914400" y="1295400"/>
              <a:chExt cx="3886200" cy="2941320"/>
            </a:xfrm>
          </p:grpSpPr>
          <p:grpSp>
            <p:nvGrpSpPr>
              <p:cNvPr id="13" name="Group 230"/>
              <p:cNvGrpSpPr/>
              <p:nvPr/>
            </p:nvGrpSpPr>
            <p:grpSpPr>
              <a:xfrm>
                <a:off x="914400" y="1676400"/>
                <a:ext cx="3886200" cy="2560320"/>
                <a:chOff x="914400" y="1676400"/>
                <a:chExt cx="3886200" cy="2560320"/>
              </a:xfrm>
            </p:grpSpPr>
            <p:grpSp>
              <p:nvGrpSpPr>
                <p:cNvPr id="53" name="Group 144"/>
                <p:cNvGrpSpPr/>
                <p:nvPr/>
              </p:nvGrpSpPr>
              <p:grpSpPr>
                <a:xfrm>
                  <a:off x="914400" y="1676400"/>
                  <a:ext cx="3886200" cy="2560320"/>
                  <a:chOff x="381000" y="304800"/>
                  <a:chExt cx="3886200" cy="2560320"/>
                </a:xfrm>
                <a:scene3d>
                  <a:camera prst="perspectiveRelaxed" fov="6000000"/>
                  <a:lightRig rig="threePt" dir="t"/>
                </a:scene3d>
              </p:grpSpPr>
              <p:sp>
                <p:nvSpPr>
                  <p:cNvPr id="58" name="Rectangle 57"/>
                  <p:cNvSpPr>
                    <a:spLocks noChangeAspect="1"/>
                  </p:cNvSpPr>
                  <p:nvPr/>
                </p:nvSpPr>
                <p:spPr>
                  <a:xfrm>
                    <a:off x="381000" y="304800"/>
                    <a:ext cx="3886200" cy="2560320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685800" y="609600"/>
                    <a:ext cx="1143000" cy="914400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1828800" y="609600"/>
                    <a:ext cx="914400" cy="533400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685800" y="1524000"/>
                    <a:ext cx="1143000" cy="1066800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1828800" y="1143000"/>
                    <a:ext cx="1447800" cy="914400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2743200" y="609600"/>
                    <a:ext cx="1143000" cy="533400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" name="Rectangle 39"/>
                  <p:cNvSpPr/>
                  <p:nvPr/>
                </p:nvSpPr>
                <p:spPr>
                  <a:xfrm>
                    <a:off x="3276600" y="1143000"/>
                    <a:ext cx="609600" cy="381000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5" name="Rectangle 42"/>
                  <p:cNvSpPr/>
                  <p:nvPr/>
                </p:nvSpPr>
                <p:spPr>
                  <a:xfrm>
                    <a:off x="1828800" y="2057400"/>
                    <a:ext cx="1066800" cy="533400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2895600" y="2057400"/>
                    <a:ext cx="685800" cy="533400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3581400" y="2057400"/>
                    <a:ext cx="304800" cy="533400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3276600" y="1524000"/>
                    <a:ext cx="609600" cy="533400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54" name="Group 29"/>
                <p:cNvGrpSpPr>
                  <a:grpSpLocks/>
                </p:cNvGrpSpPr>
                <p:nvPr/>
              </p:nvGrpSpPr>
              <p:grpSpPr bwMode="auto">
                <a:xfrm>
                  <a:off x="3810012" y="2057400"/>
                  <a:ext cx="231776" cy="498475"/>
                  <a:chOff x="1822" y="1554"/>
                  <a:chExt cx="146" cy="698"/>
                </a:xfrm>
                <a:solidFill>
                  <a:srgbClr val="FFFF00"/>
                </a:solidFill>
              </p:grpSpPr>
              <p:sp>
                <p:nvSpPr>
                  <p:cNvPr id="55" name="AutoShape 3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822" y="1584"/>
                    <a:ext cx="109" cy="667"/>
                  </a:xfrm>
                  <a:prstGeom prst="roundRect">
                    <a:avLst>
                      <a:gd name="adj" fmla="val 0"/>
                    </a:avLst>
                  </a:prstGeom>
                  <a:grp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457200"/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Freeform 31"/>
                  <p:cNvSpPr>
                    <a:spLocks/>
                  </p:cNvSpPr>
                  <p:nvPr/>
                </p:nvSpPr>
                <p:spPr bwMode="auto">
                  <a:xfrm>
                    <a:off x="1931" y="1554"/>
                    <a:ext cx="37" cy="698"/>
                  </a:xfrm>
                  <a:custGeom>
                    <a:avLst/>
                    <a:gdLst/>
                    <a:ahLst/>
                    <a:cxnLst>
                      <a:cxn ang="0">
                        <a:pos x="0" y="697"/>
                      </a:cxn>
                      <a:cxn ang="0">
                        <a:pos x="36" y="666"/>
                      </a:cxn>
                      <a:cxn ang="0">
                        <a:pos x="36" y="0"/>
                      </a:cxn>
                      <a:cxn ang="0">
                        <a:pos x="0" y="30"/>
                      </a:cxn>
                      <a:cxn ang="0">
                        <a:pos x="0" y="697"/>
                      </a:cxn>
                      <a:cxn ang="0">
                        <a:pos x="0" y="697"/>
                      </a:cxn>
                    </a:cxnLst>
                    <a:rect l="0" t="0" r="r" b="b"/>
                    <a:pathLst>
                      <a:path w="37" h="698">
                        <a:moveTo>
                          <a:pt x="0" y="697"/>
                        </a:moveTo>
                        <a:lnTo>
                          <a:pt x="36" y="666"/>
                        </a:lnTo>
                        <a:lnTo>
                          <a:pt x="36" y="0"/>
                        </a:lnTo>
                        <a:lnTo>
                          <a:pt x="0" y="30"/>
                        </a:lnTo>
                        <a:lnTo>
                          <a:pt x="0" y="697"/>
                        </a:lnTo>
                        <a:lnTo>
                          <a:pt x="0" y="697"/>
                        </a:lnTo>
                      </a:path>
                    </a:pathLst>
                  </a:custGeom>
                  <a:grp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7" name="Freeform 32"/>
                  <p:cNvSpPr>
                    <a:spLocks/>
                  </p:cNvSpPr>
                  <p:nvPr/>
                </p:nvSpPr>
                <p:spPr bwMode="auto">
                  <a:xfrm>
                    <a:off x="1822" y="1554"/>
                    <a:ext cx="146" cy="31"/>
                  </a:xfrm>
                  <a:custGeom>
                    <a:avLst/>
                    <a:gdLst/>
                    <a:ahLst/>
                    <a:cxnLst>
                      <a:cxn ang="0">
                        <a:pos x="0" y="30"/>
                      </a:cxn>
                      <a:cxn ang="0">
                        <a:pos x="109" y="30"/>
                      </a:cxn>
                      <a:cxn ang="0">
                        <a:pos x="145" y="0"/>
                      </a:cxn>
                      <a:cxn ang="0">
                        <a:pos x="36" y="0"/>
                      </a:cxn>
                      <a:cxn ang="0">
                        <a:pos x="0" y="30"/>
                      </a:cxn>
                      <a:cxn ang="0">
                        <a:pos x="0" y="30"/>
                      </a:cxn>
                    </a:cxnLst>
                    <a:rect l="0" t="0" r="r" b="b"/>
                    <a:pathLst>
                      <a:path w="146" h="31">
                        <a:moveTo>
                          <a:pt x="0" y="30"/>
                        </a:moveTo>
                        <a:lnTo>
                          <a:pt x="109" y="30"/>
                        </a:lnTo>
                        <a:lnTo>
                          <a:pt x="145" y="0"/>
                        </a:lnTo>
                        <a:lnTo>
                          <a:pt x="36" y="0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</a:path>
                    </a:pathLst>
                  </a:custGeom>
                  <a:grpFill/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14" name="Group 229"/>
              <p:cNvGrpSpPr/>
              <p:nvPr/>
            </p:nvGrpSpPr>
            <p:grpSpPr>
              <a:xfrm>
                <a:off x="1217035" y="1295400"/>
                <a:ext cx="3358153" cy="2327278"/>
                <a:chOff x="1217035" y="1295400"/>
                <a:chExt cx="3358153" cy="2327278"/>
              </a:xfrm>
            </p:grpSpPr>
            <p:grpSp>
              <p:nvGrpSpPr>
                <p:cNvPr id="15" name="Group 228"/>
                <p:cNvGrpSpPr/>
                <p:nvPr/>
              </p:nvGrpSpPr>
              <p:grpSpPr>
                <a:xfrm>
                  <a:off x="1217035" y="1295400"/>
                  <a:ext cx="3129554" cy="2327278"/>
                  <a:chOff x="1217035" y="1295400"/>
                  <a:chExt cx="3129554" cy="2327278"/>
                </a:xfrm>
              </p:grpSpPr>
              <p:grpSp>
                <p:nvGrpSpPr>
                  <p:cNvPr id="20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4038613" y="2362200"/>
                    <a:ext cx="307976" cy="803275"/>
                    <a:chOff x="1822" y="1554"/>
                    <a:chExt cx="146" cy="698"/>
                  </a:xfrm>
                </p:grpSpPr>
                <p:sp>
                  <p:nvSpPr>
                    <p:cNvPr id="50" name="AutoShape 30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822" y="1584"/>
                      <a:ext cx="109" cy="667"/>
                    </a:xfrm>
                    <a:prstGeom prst="roundRect">
                      <a:avLst>
                        <a:gd name="adj" fmla="val 0"/>
                      </a:avLst>
                    </a:prstGeom>
                    <a:solidFill>
                      <a:srgbClr val="FF9900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defTabSz="457200"/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1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1931" y="1554"/>
                      <a:ext cx="37" cy="69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97"/>
                        </a:cxn>
                        <a:cxn ang="0">
                          <a:pos x="36" y="666"/>
                        </a:cxn>
                        <a:cxn ang="0">
                          <a:pos x="36" y="0"/>
                        </a:cxn>
                        <a:cxn ang="0">
                          <a:pos x="0" y="30"/>
                        </a:cxn>
                        <a:cxn ang="0">
                          <a:pos x="0" y="697"/>
                        </a:cxn>
                        <a:cxn ang="0">
                          <a:pos x="0" y="697"/>
                        </a:cxn>
                      </a:cxnLst>
                      <a:rect l="0" t="0" r="r" b="b"/>
                      <a:pathLst>
                        <a:path w="37" h="698">
                          <a:moveTo>
                            <a:pt x="0" y="697"/>
                          </a:moveTo>
                          <a:lnTo>
                            <a:pt x="36" y="666"/>
                          </a:lnTo>
                          <a:lnTo>
                            <a:pt x="36" y="0"/>
                          </a:lnTo>
                          <a:lnTo>
                            <a:pt x="0" y="30"/>
                          </a:lnTo>
                          <a:lnTo>
                            <a:pt x="0" y="697"/>
                          </a:lnTo>
                          <a:lnTo>
                            <a:pt x="0" y="697"/>
                          </a:lnTo>
                        </a:path>
                      </a:pathLst>
                    </a:custGeom>
                    <a:solidFill>
                      <a:srgbClr val="FF9900"/>
                    </a:solidFill>
                    <a:ln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defTabSz="457200"/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2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1822" y="1554"/>
                      <a:ext cx="146" cy="3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0"/>
                        </a:cxn>
                        <a:cxn ang="0">
                          <a:pos x="109" y="30"/>
                        </a:cxn>
                        <a:cxn ang="0">
                          <a:pos x="145" y="0"/>
                        </a:cxn>
                        <a:cxn ang="0">
                          <a:pos x="36" y="0"/>
                        </a:cxn>
                        <a:cxn ang="0">
                          <a:pos x="0" y="30"/>
                        </a:cxn>
                        <a:cxn ang="0">
                          <a:pos x="0" y="30"/>
                        </a:cxn>
                      </a:cxnLst>
                      <a:rect l="0" t="0" r="r" b="b"/>
                      <a:pathLst>
                        <a:path w="146" h="31">
                          <a:moveTo>
                            <a:pt x="0" y="30"/>
                          </a:moveTo>
                          <a:lnTo>
                            <a:pt x="109" y="30"/>
                          </a:lnTo>
                          <a:lnTo>
                            <a:pt x="145" y="0"/>
                          </a:lnTo>
                          <a:lnTo>
                            <a:pt x="36" y="0"/>
                          </a:lnTo>
                          <a:lnTo>
                            <a:pt x="0" y="30"/>
                          </a:lnTo>
                          <a:lnTo>
                            <a:pt x="0" y="30"/>
                          </a:lnTo>
                        </a:path>
                      </a:pathLst>
                    </a:custGeom>
                    <a:solidFill>
                      <a:srgbClr val="FF9900"/>
                    </a:solidFill>
                    <a:ln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defTabSz="457200"/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1" name="Group 227"/>
                  <p:cNvGrpSpPr/>
                  <p:nvPr/>
                </p:nvGrpSpPr>
                <p:grpSpPr>
                  <a:xfrm>
                    <a:off x="1217035" y="1295400"/>
                    <a:ext cx="2748554" cy="2327278"/>
                    <a:chOff x="1217035" y="1295400"/>
                    <a:chExt cx="2748554" cy="2327278"/>
                  </a:xfrm>
                </p:grpSpPr>
                <p:grpSp>
                  <p:nvGrpSpPr>
                    <p:cNvPr id="22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67012" y="1524002"/>
                      <a:ext cx="231776" cy="1108076"/>
                      <a:chOff x="1822" y="1554"/>
                      <a:chExt cx="146" cy="698"/>
                    </a:xfrm>
                    <a:solidFill>
                      <a:srgbClr val="FFFF00"/>
                    </a:solidFill>
                  </p:grpSpPr>
                  <p:sp>
                    <p:nvSpPr>
                      <p:cNvPr id="47" name="AutoShape 3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822" y="1584"/>
                        <a:ext cx="109" cy="667"/>
                      </a:xfrm>
                      <a:prstGeom prst="roundRect">
                        <a:avLst>
                          <a:gd name="adj" fmla="val 0"/>
                        </a:avLst>
                      </a:prstGeom>
                      <a:grp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8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31" y="1554"/>
                        <a:ext cx="37" cy="6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697"/>
                          </a:cxn>
                          <a:cxn ang="0">
                            <a:pos x="36" y="666"/>
                          </a:cxn>
                          <a:cxn ang="0">
                            <a:pos x="36" y="0"/>
                          </a:cxn>
                          <a:cxn ang="0">
                            <a:pos x="0" y="30"/>
                          </a:cxn>
                          <a:cxn ang="0">
                            <a:pos x="0" y="697"/>
                          </a:cxn>
                          <a:cxn ang="0">
                            <a:pos x="0" y="697"/>
                          </a:cxn>
                        </a:cxnLst>
                        <a:rect l="0" t="0" r="r" b="b"/>
                        <a:pathLst>
                          <a:path w="37" h="698">
                            <a:moveTo>
                              <a:pt x="0" y="697"/>
                            </a:moveTo>
                            <a:lnTo>
                              <a:pt x="36" y="666"/>
                            </a:lnTo>
                            <a:lnTo>
                              <a:pt x="36" y="0"/>
                            </a:lnTo>
                            <a:lnTo>
                              <a:pt x="0" y="30"/>
                            </a:lnTo>
                            <a:lnTo>
                              <a:pt x="0" y="697"/>
                            </a:lnTo>
                            <a:lnTo>
                              <a:pt x="0" y="697"/>
                            </a:lnTo>
                          </a:path>
                        </a:pathLst>
                      </a:custGeom>
                      <a:grpFill/>
                      <a:ln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9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22" y="1554"/>
                        <a:ext cx="146" cy="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0"/>
                          </a:cxn>
                          <a:cxn ang="0">
                            <a:pos x="109" y="30"/>
                          </a:cxn>
                          <a:cxn ang="0">
                            <a:pos x="145" y="0"/>
                          </a:cxn>
                          <a:cxn ang="0">
                            <a:pos x="36" y="0"/>
                          </a:cxn>
                          <a:cxn ang="0">
                            <a:pos x="0" y="30"/>
                          </a:cxn>
                          <a:cxn ang="0">
                            <a:pos x="0" y="30"/>
                          </a:cxn>
                        </a:cxnLst>
                        <a:rect l="0" t="0" r="r" b="b"/>
                        <a:pathLst>
                          <a:path w="146" h="31">
                            <a:moveTo>
                              <a:pt x="0" y="30"/>
                            </a:moveTo>
                            <a:lnTo>
                              <a:pt x="109" y="30"/>
                            </a:lnTo>
                            <a:lnTo>
                              <a:pt x="145" y="0"/>
                            </a:lnTo>
                            <a:lnTo>
                              <a:pt x="36" y="0"/>
                            </a:lnTo>
                            <a:lnTo>
                              <a:pt x="0" y="30"/>
                            </a:lnTo>
                            <a:lnTo>
                              <a:pt x="0" y="30"/>
                            </a:lnTo>
                          </a:path>
                        </a:pathLst>
                      </a:custGeom>
                      <a:grpFill/>
                      <a:ln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3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29012" y="1447802"/>
                      <a:ext cx="231776" cy="1108076"/>
                      <a:chOff x="1822" y="1554"/>
                      <a:chExt cx="146" cy="698"/>
                    </a:xfrm>
                  </p:grpSpPr>
                  <p:sp>
                    <p:nvSpPr>
                      <p:cNvPr id="44" name="AutoShape 3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822" y="1584"/>
                        <a:ext cx="109" cy="667"/>
                      </a:xfrm>
                      <a:prstGeom prst="roundRect">
                        <a:avLst>
                          <a:gd name="adj" fmla="val 0"/>
                        </a:avLst>
                      </a:prstGeom>
                      <a:solidFill>
                        <a:srgbClr val="FF9900"/>
                      </a:soli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5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31" y="1554"/>
                        <a:ext cx="37" cy="6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697"/>
                          </a:cxn>
                          <a:cxn ang="0">
                            <a:pos x="36" y="666"/>
                          </a:cxn>
                          <a:cxn ang="0">
                            <a:pos x="36" y="0"/>
                          </a:cxn>
                          <a:cxn ang="0">
                            <a:pos x="0" y="30"/>
                          </a:cxn>
                          <a:cxn ang="0">
                            <a:pos x="0" y="697"/>
                          </a:cxn>
                          <a:cxn ang="0">
                            <a:pos x="0" y="697"/>
                          </a:cxn>
                        </a:cxnLst>
                        <a:rect l="0" t="0" r="r" b="b"/>
                        <a:pathLst>
                          <a:path w="37" h="698">
                            <a:moveTo>
                              <a:pt x="0" y="697"/>
                            </a:moveTo>
                            <a:lnTo>
                              <a:pt x="36" y="666"/>
                            </a:lnTo>
                            <a:lnTo>
                              <a:pt x="36" y="0"/>
                            </a:lnTo>
                            <a:lnTo>
                              <a:pt x="0" y="30"/>
                            </a:lnTo>
                            <a:lnTo>
                              <a:pt x="0" y="697"/>
                            </a:lnTo>
                            <a:lnTo>
                              <a:pt x="0" y="697"/>
                            </a:lnTo>
                          </a:path>
                        </a:pathLst>
                      </a:custGeom>
                      <a:solidFill>
                        <a:srgbClr val="FF9900"/>
                      </a:solidFill>
                      <a:ln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6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22" y="1554"/>
                        <a:ext cx="146" cy="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0"/>
                          </a:cxn>
                          <a:cxn ang="0">
                            <a:pos x="109" y="30"/>
                          </a:cxn>
                          <a:cxn ang="0">
                            <a:pos x="145" y="0"/>
                          </a:cxn>
                          <a:cxn ang="0">
                            <a:pos x="36" y="0"/>
                          </a:cxn>
                          <a:cxn ang="0">
                            <a:pos x="0" y="30"/>
                          </a:cxn>
                          <a:cxn ang="0">
                            <a:pos x="0" y="30"/>
                          </a:cxn>
                        </a:cxnLst>
                        <a:rect l="0" t="0" r="r" b="b"/>
                        <a:pathLst>
                          <a:path w="146" h="31">
                            <a:moveTo>
                              <a:pt x="0" y="30"/>
                            </a:moveTo>
                            <a:lnTo>
                              <a:pt x="109" y="30"/>
                            </a:lnTo>
                            <a:lnTo>
                              <a:pt x="145" y="0"/>
                            </a:lnTo>
                            <a:lnTo>
                              <a:pt x="36" y="0"/>
                            </a:lnTo>
                            <a:lnTo>
                              <a:pt x="0" y="30"/>
                            </a:lnTo>
                            <a:lnTo>
                              <a:pt x="0" y="30"/>
                            </a:lnTo>
                          </a:path>
                        </a:pathLst>
                      </a:custGeom>
                      <a:solidFill>
                        <a:srgbClr val="FF9900"/>
                      </a:solidFill>
                      <a:ln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4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19400" y="1676400"/>
                      <a:ext cx="685800" cy="1489075"/>
                      <a:chOff x="1822" y="1554"/>
                      <a:chExt cx="146" cy="698"/>
                    </a:xfrm>
                  </p:grpSpPr>
                  <p:sp>
                    <p:nvSpPr>
                      <p:cNvPr id="41" name="AutoShape 3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822" y="1584"/>
                        <a:ext cx="109" cy="667"/>
                      </a:xfrm>
                      <a:prstGeom prst="roundRect">
                        <a:avLst>
                          <a:gd name="adj" fmla="val 0"/>
                        </a:avLst>
                      </a:prstGeom>
                      <a:solidFill>
                        <a:srgbClr val="FF9900"/>
                      </a:soli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2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31" y="1554"/>
                        <a:ext cx="37" cy="6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697"/>
                          </a:cxn>
                          <a:cxn ang="0">
                            <a:pos x="36" y="666"/>
                          </a:cxn>
                          <a:cxn ang="0">
                            <a:pos x="36" y="0"/>
                          </a:cxn>
                          <a:cxn ang="0">
                            <a:pos x="0" y="30"/>
                          </a:cxn>
                          <a:cxn ang="0">
                            <a:pos x="0" y="697"/>
                          </a:cxn>
                          <a:cxn ang="0">
                            <a:pos x="0" y="697"/>
                          </a:cxn>
                        </a:cxnLst>
                        <a:rect l="0" t="0" r="r" b="b"/>
                        <a:pathLst>
                          <a:path w="37" h="698">
                            <a:moveTo>
                              <a:pt x="0" y="697"/>
                            </a:moveTo>
                            <a:lnTo>
                              <a:pt x="36" y="666"/>
                            </a:lnTo>
                            <a:lnTo>
                              <a:pt x="36" y="0"/>
                            </a:lnTo>
                            <a:lnTo>
                              <a:pt x="0" y="30"/>
                            </a:lnTo>
                            <a:lnTo>
                              <a:pt x="0" y="697"/>
                            </a:lnTo>
                            <a:lnTo>
                              <a:pt x="0" y="697"/>
                            </a:lnTo>
                          </a:path>
                        </a:pathLst>
                      </a:custGeom>
                      <a:solidFill>
                        <a:srgbClr val="FF9900"/>
                      </a:solidFill>
                      <a:ln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22" y="1554"/>
                        <a:ext cx="146" cy="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0"/>
                          </a:cxn>
                          <a:cxn ang="0">
                            <a:pos x="109" y="30"/>
                          </a:cxn>
                          <a:cxn ang="0">
                            <a:pos x="145" y="0"/>
                          </a:cxn>
                          <a:cxn ang="0">
                            <a:pos x="36" y="0"/>
                          </a:cxn>
                          <a:cxn ang="0">
                            <a:pos x="0" y="30"/>
                          </a:cxn>
                          <a:cxn ang="0">
                            <a:pos x="0" y="30"/>
                          </a:cxn>
                        </a:cxnLst>
                        <a:rect l="0" t="0" r="r" b="b"/>
                        <a:pathLst>
                          <a:path w="146" h="31">
                            <a:moveTo>
                              <a:pt x="0" y="30"/>
                            </a:moveTo>
                            <a:lnTo>
                              <a:pt x="109" y="30"/>
                            </a:lnTo>
                            <a:lnTo>
                              <a:pt x="145" y="0"/>
                            </a:lnTo>
                            <a:lnTo>
                              <a:pt x="36" y="0"/>
                            </a:lnTo>
                            <a:lnTo>
                              <a:pt x="0" y="30"/>
                            </a:lnTo>
                            <a:lnTo>
                              <a:pt x="0" y="30"/>
                            </a:lnTo>
                          </a:path>
                        </a:pathLst>
                      </a:custGeom>
                      <a:solidFill>
                        <a:srgbClr val="FF9900"/>
                      </a:solidFill>
                      <a:ln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5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76412" y="1295400"/>
                      <a:ext cx="384176" cy="1489075"/>
                      <a:chOff x="1822" y="1554"/>
                      <a:chExt cx="146" cy="698"/>
                    </a:xfrm>
                  </p:grpSpPr>
                  <p:sp>
                    <p:nvSpPr>
                      <p:cNvPr id="38" name="AutoShape 3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822" y="1584"/>
                        <a:ext cx="109" cy="667"/>
                      </a:xfrm>
                      <a:prstGeom prst="roundRect">
                        <a:avLst>
                          <a:gd name="adj" fmla="val 0"/>
                        </a:avLst>
                      </a:prstGeom>
                      <a:solidFill>
                        <a:srgbClr val="FF9900"/>
                      </a:soli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9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31" y="1554"/>
                        <a:ext cx="37" cy="6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697"/>
                          </a:cxn>
                          <a:cxn ang="0">
                            <a:pos x="36" y="666"/>
                          </a:cxn>
                          <a:cxn ang="0">
                            <a:pos x="36" y="0"/>
                          </a:cxn>
                          <a:cxn ang="0">
                            <a:pos x="0" y="30"/>
                          </a:cxn>
                          <a:cxn ang="0">
                            <a:pos x="0" y="697"/>
                          </a:cxn>
                          <a:cxn ang="0">
                            <a:pos x="0" y="697"/>
                          </a:cxn>
                        </a:cxnLst>
                        <a:rect l="0" t="0" r="r" b="b"/>
                        <a:pathLst>
                          <a:path w="37" h="698">
                            <a:moveTo>
                              <a:pt x="0" y="697"/>
                            </a:moveTo>
                            <a:lnTo>
                              <a:pt x="36" y="666"/>
                            </a:lnTo>
                            <a:lnTo>
                              <a:pt x="36" y="0"/>
                            </a:lnTo>
                            <a:lnTo>
                              <a:pt x="0" y="30"/>
                            </a:lnTo>
                            <a:lnTo>
                              <a:pt x="0" y="697"/>
                            </a:lnTo>
                            <a:lnTo>
                              <a:pt x="0" y="697"/>
                            </a:lnTo>
                          </a:path>
                        </a:pathLst>
                      </a:custGeom>
                      <a:solidFill>
                        <a:srgbClr val="FF9900"/>
                      </a:solidFill>
                      <a:ln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0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22" y="1554"/>
                        <a:ext cx="146" cy="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0"/>
                          </a:cxn>
                          <a:cxn ang="0">
                            <a:pos x="109" y="30"/>
                          </a:cxn>
                          <a:cxn ang="0">
                            <a:pos x="145" y="0"/>
                          </a:cxn>
                          <a:cxn ang="0">
                            <a:pos x="36" y="0"/>
                          </a:cxn>
                          <a:cxn ang="0">
                            <a:pos x="0" y="30"/>
                          </a:cxn>
                          <a:cxn ang="0">
                            <a:pos x="0" y="30"/>
                          </a:cxn>
                        </a:cxnLst>
                        <a:rect l="0" t="0" r="r" b="b"/>
                        <a:pathLst>
                          <a:path w="146" h="31">
                            <a:moveTo>
                              <a:pt x="0" y="30"/>
                            </a:moveTo>
                            <a:lnTo>
                              <a:pt x="109" y="30"/>
                            </a:lnTo>
                            <a:lnTo>
                              <a:pt x="145" y="0"/>
                            </a:lnTo>
                            <a:lnTo>
                              <a:pt x="36" y="0"/>
                            </a:lnTo>
                            <a:lnTo>
                              <a:pt x="0" y="30"/>
                            </a:lnTo>
                            <a:lnTo>
                              <a:pt x="0" y="30"/>
                            </a:lnTo>
                          </a:path>
                        </a:pathLst>
                      </a:custGeom>
                      <a:solidFill>
                        <a:srgbClr val="FF9900"/>
                      </a:solidFill>
                      <a:ln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6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17035" y="1848394"/>
                      <a:ext cx="611778" cy="1733006"/>
                      <a:chOff x="1822" y="1554"/>
                      <a:chExt cx="146" cy="698"/>
                    </a:xfrm>
                    <a:solidFill>
                      <a:srgbClr val="FFFF00"/>
                    </a:solidFill>
                  </p:grpSpPr>
                  <p:sp>
                    <p:nvSpPr>
                      <p:cNvPr id="35" name="AutoShape 3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822" y="1584"/>
                        <a:ext cx="109" cy="667"/>
                      </a:xfrm>
                      <a:prstGeom prst="roundRect">
                        <a:avLst>
                          <a:gd name="adj" fmla="val 0"/>
                        </a:avLst>
                      </a:prstGeom>
                      <a:grp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6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31" y="1554"/>
                        <a:ext cx="37" cy="6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697"/>
                          </a:cxn>
                          <a:cxn ang="0">
                            <a:pos x="36" y="666"/>
                          </a:cxn>
                          <a:cxn ang="0">
                            <a:pos x="36" y="0"/>
                          </a:cxn>
                          <a:cxn ang="0">
                            <a:pos x="0" y="30"/>
                          </a:cxn>
                          <a:cxn ang="0">
                            <a:pos x="0" y="697"/>
                          </a:cxn>
                          <a:cxn ang="0">
                            <a:pos x="0" y="697"/>
                          </a:cxn>
                        </a:cxnLst>
                        <a:rect l="0" t="0" r="r" b="b"/>
                        <a:pathLst>
                          <a:path w="37" h="698">
                            <a:moveTo>
                              <a:pt x="0" y="697"/>
                            </a:moveTo>
                            <a:lnTo>
                              <a:pt x="36" y="666"/>
                            </a:lnTo>
                            <a:lnTo>
                              <a:pt x="36" y="0"/>
                            </a:lnTo>
                            <a:lnTo>
                              <a:pt x="0" y="30"/>
                            </a:lnTo>
                            <a:lnTo>
                              <a:pt x="0" y="697"/>
                            </a:lnTo>
                            <a:lnTo>
                              <a:pt x="0" y="697"/>
                            </a:lnTo>
                          </a:path>
                        </a:pathLst>
                      </a:custGeom>
                      <a:grpFill/>
                      <a:ln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7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22" y="1554"/>
                        <a:ext cx="146" cy="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0"/>
                          </a:cxn>
                          <a:cxn ang="0">
                            <a:pos x="109" y="30"/>
                          </a:cxn>
                          <a:cxn ang="0">
                            <a:pos x="145" y="0"/>
                          </a:cxn>
                          <a:cxn ang="0">
                            <a:pos x="36" y="0"/>
                          </a:cxn>
                          <a:cxn ang="0">
                            <a:pos x="0" y="30"/>
                          </a:cxn>
                          <a:cxn ang="0">
                            <a:pos x="0" y="30"/>
                          </a:cxn>
                        </a:cxnLst>
                        <a:rect l="0" t="0" r="r" b="b"/>
                        <a:pathLst>
                          <a:path w="146" h="31">
                            <a:moveTo>
                              <a:pt x="0" y="30"/>
                            </a:moveTo>
                            <a:lnTo>
                              <a:pt x="109" y="30"/>
                            </a:lnTo>
                            <a:lnTo>
                              <a:pt x="145" y="0"/>
                            </a:lnTo>
                            <a:lnTo>
                              <a:pt x="36" y="0"/>
                            </a:lnTo>
                            <a:lnTo>
                              <a:pt x="0" y="30"/>
                            </a:lnTo>
                            <a:lnTo>
                              <a:pt x="0" y="30"/>
                            </a:lnTo>
                          </a:path>
                        </a:pathLst>
                      </a:custGeom>
                      <a:grpFill/>
                      <a:ln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7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67012" y="2514602"/>
                      <a:ext cx="231776" cy="1108076"/>
                      <a:chOff x="1822" y="1554"/>
                      <a:chExt cx="146" cy="698"/>
                    </a:xfrm>
                    <a:solidFill>
                      <a:srgbClr val="FFFF00"/>
                    </a:solidFill>
                  </p:grpSpPr>
                  <p:sp>
                    <p:nvSpPr>
                      <p:cNvPr id="32" name="AutoShape 3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822" y="1584"/>
                        <a:ext cx="109" cy="667"/>
                      </a:xfrm>
                      <a:prstGeom prst="roundRect">
                        <a:avLst>
                          <a:gd name="adj" fmla="val 0"/>
                        </a:avLst>
                      </a:prstGeom>
                      <a:grp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3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31" y="1554"/>
                        <a:ext cx="37" cy="6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697"/>
                          </a:cxn>
                          <a:cxn ang="0">
                            <a:pos x="36" y="666"/>
                          </a:cxn>
                          <a:cxn ang="0">
                            <a:pos x="36" y="0"/>
                          </a:cxn>
                          <a:cxn ang="0">
                            <a:pos x="0" y="30"/>
                          </a:cxn>
                          <a:cxn ang="0">
                            <a:pos x="0" y="697"/>
                          </a:cxn>
                          <a:cxn ang="0">
                            <a:pos x="0" y="697"/>
                          </a:cxn>
                        </a:cxnLst>
                        <a:rect l="0" t="0" r="r" b="b"/>
                        <a:pathLst>
                          <a:path w="37" h="698">
                            <a:moveTo>
                              <a:pt x="0" y="697"/>
                            </a:moveTo>
                            <a:lnTo>
                              <a:pt x="36" y="666"/>
                            </a:lnTo>
                            <a:lnTo>
                              <a:pt x="36" y="0"/>
                            </a:lnTo>
                            <a:lnTo>
                              <a:pt x="0" y="30"/>
                            </a:lnTo>
                            <a:lnTo>
                              <a:pt x="0" y="697"/>
                            </a:lnTo>
                            <a:lnTo>
                              <a:pt x="0" y="697"/>
                            </a:lnTo>
                          </a:path>
                        </a:pathLst>
                      </a:custGeom>
                      <a:grpFill/>
                      <a:ln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4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22" y="1554"/>
                        <a:ext cx="146" cy="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0"/>
                          </a:cxn>
                          <a:cxn ang="0">
                            <a:pos x="109" y="30"/>
                          </a:cxn>
                          <a:cxn ang="0">
                            <a:pos x="145" y="0"/>
                          </a:cxn>
                          <a:cxn ang="0">
                            <a:pos x="36" y="0"/>
                          </a:cxn>
                          <a:cxn ang="0">
                            <a:pos x="0" y="30"/>
                          </a:cxn>
                          <a:cxn ang="0">
                            <a:pos x="0" y="30"/>
                          </a:cxn>
                        </a:cxnLst>
                        <a:rect l="0" t="0" r="r" b="b"/>
                        <a:pathLst>
                          <a:path w="146" h="31">
                            <a:moveTo>
                              <a:pt x="0" y="30"/>
                            </a:moveTo>
                            <a:lnTo>
                              <a:pt x="109" y="30"/>
                            </a:lnTo>
                            <a:lnTo>
                              <a:pt x="145" y="0"/>
                            </a:lnTo>
                            <a:lnTo>
                              <a:pt x="36" y="0"/>
                            </a:lnTo>
                            <a:lnTo>
                              <a:pt x="0" y="30"/>
                            </a:lnTo>
                            <a:lnTo>
                              <a:pt x="0" y="30"/>
                            </a:lnTo>
                          </a:path>
                        </a:pathLst>
                      </a:custGeom>
                      <a:grpFill/>
                      <a:ln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8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7613" y="2743200"/>
                      <a:ext cx="307976" cy="803275"/>
                      <a:chOff x="1822" y="1554"/>
                      <a:chExt cx="146" cy="698"/>
                    </a:xfrm>
                    <a:solidFill>
                      <a:srgbClr val="FFFF00"/>
                    </a:solidFill>
                  </p:grpSpPr>
                  <p:sp>
                    <p:nvSpPr>
                      <p:cNvPr id="29" name="AutoShape 3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822" y="1584"/>
                        <a:ext cx="109" cy="667"/>
                      </a:xfrm>
                      <a:prstGeom prst="roundRect">
                        <a:avLst>
                          <a:gd name="adj" fmla="val 0"/>
                        </a:avLst>
                      </a:prstGeom>
                      <a:grp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0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31" y="1554"/>
                        <a:ext cx="37" cy="6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697"/>
                          </a:cxn>
                          <a:cxn ang="0">
                            <a:pos x="36" y="666"/>
                          </a:cxn>
                          <a:cxn ang="0">
                            <a:pos x="36" y="0"/>
                          </a:cxn>
                          <a:cxn ang="0">
                            <a:pos x="0" y="30"/>
                          </a:cxn>
                          <a:cxn ang="0">
                            <a:pos x="0" y="697"/>
                          </a:cxn>
                          <a:cxn ang="0">
                            <a:pos x="0" y="697"/>
                          </a:cxn>
                        </a:cxnLst>
                        <a:rect l="0" t="0" r="r" b="b"/>
                        <a:pathLst>
                          <a:path w="37" h="698">
                            <a:moveTo>
                              <a:pt x="0" y="697"/>
                            </a:moveTo>
                            <a:lnTo>
                              <a:pt x="36" y="666"/>
                            </a:lnTo>
                            <a:lnTo>
                              <a:pt x="36" y="0"/>
                            </a:lnTo>
                            <a:lnTo>
                              <a:pt x="0" y="30"/>
                            </a:lnTo>
                            <a:lnTo>
                              <a:pt x="0" y="697"/>
                            </a:lnTo>
                            <a:lnTo>
                              <a:pt x="0" y="697"/>
                            </a:lnTo>
                          </a:path>
                        </a:pathLst>
                      </a:custGeom>
                      <a:grpFill/>
                      <a:ln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1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22" y="1554"/>
                        <a:ext cx="146" cy="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30"/>
                          </a:cxn>
                          <a:cxn ang="0">
                            <a:pos x="109" y="30"/>
                          </a:cxn>
                          <a:cxn ang="0">
                            <a:pos x="145" y="0"/>
                          </a:cxn>
                          <a:cxn ang="0">
                            <a:pos x="36" y="0"/>
                          </a:cxn>
                          <a:cxn ang="0">
                            <a:pos x="0" y="30"/>
                          </a:cxn>
                          <a:cxn ang="0">
                            <a:pos x="0" y="30"/>
                          </a:cxn>
                        </a:cxnLst>
                        <a:rect l="0" t="0" r="r" b="b"/>
                        <a:pathLst>
                          <a:path w="146" h="31">
                            <a:moveTo>
                              <a:pt x="0" y="30"/>
                            </a:moveTo>
                            <a:lnTo>
                              <a:pt x="109" y="30"/>
                            </a:lnTo>
                            <a:lnTo>
                              <a:pt x="145" y="0"/>
                            </a:lnTo>
                            <a:lnTo>
                              <a:pt x="36" y="0"/>
                            </a:lnTo>
                            <a:lnTo>
                              <a:pt x="0" y="30"/>
                            </a:lnTo>
                            <a:lnTo>
                              <a:pt x="0" y="30"/>
                            </a:lnTo>
                          </a:path>
                        </a:pathLst>
                      </a:custGeom>
                      <a:grpFill/>
                      <a:ln w="1905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pPr defTabSz="457200"/>
                        <a:endParaRPr lang="en-US" dirty="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6" name="Group 29"/>
                <p:cNvGrpSpPr>
                  <a:grpSpLocks/>
                </p:cNvGrpSpPr>
                <p:nvPr/>
              </p:nvGrpSpPr>
              <p:grpSpPr bwMode="auto">
                <a:xfrm>
                  <a:off x="4343412" y="2286000"/>
                  <a:ext cx="231776" cy="1336675"/>
                  <a:chOff x="1822" y="1554"/>
                  <a:chExt cx="146" cy="698"/>
                </a:xfrm>
              </p:grpSpPr>
              <p:sp>
                <p:nvSpPr>
                  <p:cNvPr id="17" name="AutoShape 30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822" y="1584"/>
                    <a:ext cx="109" cy="667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FF99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defTabSz="457200"/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8" name="Freeform 31"/>
                  <p:cNvSpPr>
                    <a:spLocks/>
                  </p:cNvSpPr>
                  <p:nvPr/>
                </p:nvSpPr>
                <p:spPr bwMode="auto">
                  <a:xfrm>
                    <a:off x="1931" y="1554"/>
                    <a:ext cx="37" cy="698"/>
                  </a:xfrm>
                  <a:custGeom>
                    <a:avLst/>
                    <a:gdLst/>
                    <a:ahLst/>
                    <a:cxnLst>
                      <a:cxn ang="0">
                        <a:pos x="0" y="697"/>
                      </a:cxn>
                      <a:cxn ang="0">
                        <a:pos x="36" y="666"/>
                      </a:cxn>
                      <a:cxn ang="0">
                        <a:pos x="36" y="0"/>
                      </a:cxn>
                      <a:cxn ang="0">
                        <a:pos x="0" y="30"/>
                      </a:cxn>
                      <a:cxn ang="0">
                        <a:pos x="0" y="697"/>
                      </a:cxn>
                      <a:cxn ang="0">
                        <a:pos x="0" y="697"/>
                      </a:cxn>
                    </a:cxnLst>
                    <a:rect l="0" t="0" r="r" b="b"/>
                    <a:pathLst>
                      <a:path w="37" h="698">
                        <a:moveTo>
                          <a:pt x="0" y="697"/>
                        </a:moveTo>
                        <a:lnTo>
                          <a:pt x="36" y="666"/>
                        </a:lnTo>
                        <a:lnTo>
                          <a:pt x="36" y="0"/>
                        </a:lnTo>
                        <a:lnTo>
                          <a:pt x="0" y="30"/>
                        </a:lnTo>
                        <a:lnTo>
                          <a:pt x="0" y="697"/>
                        </a:lnTo>
                        <a:lnTo>
                          <a:pt x="0" y="697"/>
                        </a:lnTo>
                      </a:path>
                    </a:pathLst>
                  </a:custGeom>
                  <a:solidFill>
                    <a:srgbClr val="FF9900"/>
                  </a:solidFill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" name="Freeform 32"/>
                  <p:cNvSpPr>
                    <a:spLocks/>
                  </p:cNvSpPr>
                  <p:nvPr/>
                </p:nvSpPr>
                <p:spPr bwMode="auto">
                  <a:xfrm>
                    <a:off x="1822" y="1554"/>
                    <a:ext cx="146" cy="31"/>
                  </a:xfrm>
                  <a:custGeom>
                    <a:avLst/>
                    <a:gdLst/>
                    <a:ahLst/>
                    <a:cxnLst>
                      <a:cxn ang="0">
                        <a:pos x="0" y="30"/>
                      </a:cxn>
                      <a:cxn ang="0">
                        <a:pos x="109" y="30"/>
                      </a:cxn>
                      <a:cxn ang="0">
                        <a:pos x="145" y="0"/>
                      </a:cxn>
                      <a:cxn ang="0">
                        <a:pos x="36" y="0"/>
                      </a:cxn>
                      <a:cxn ang="0">
                        <a:pos x="0" y="30"/>
                      </a:cxn>
                      <a:cxn ang="0">
                        <a:pos x="0" y="30"/>
                      </a:cxn>
                    </a:cxnLst>
                    <a:rect l="0" t="0" r="r" b="b"/>
                    <a:pathLst>
                      <a:path w="146" h="31">
                        <a:moveTo>
                          <a:pt x="0" y="30"/>
                        </a:moveTo>
                        <a:lnTo>
                          <a:pt x="109" y="30"/>
                        </a:lnTo>
                        <a:lnTo>
                          <a:pt x="145" y="0"/>
                        </a:lnTo>
                        <a:lnTo>
                          <a:pt x="36" y="0"/>
                        </a:lnTo>
                        <a:lnTo>
                          <a:pt x="0" y="30"/>
                        </a:lnTo>
                        <a:lnTo>
                          <a:pt x="0" y="30"/>
                        </a:lnTo>
                      </a:path>
                    </a:pathLst>
                  </a:custGeom>
                  <a:solidFill>
                    <a:srgbClr val="FF9900"/>
                  </a:solidFill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defTabSz="457200"/>
                    <a:endParaRPr lang="en-US" dirty="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sp>
          <p:nvSpPr>
            <p:cNvPr id="10" name="TextBox 9"/>
            <p:cNvSpPr txBox="1"/>
            <p:nvPr/>
          </p:nvSpPr>
          <p:spPr>
            <a:xfrm>
              <a:off x="1752600" y="5557994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b="1" u="sng" dirty="0">
                  <a:solidFill>
                    <a:prstClr val="black"/>
                  </a:solidFill>
                </a:rPr>
                <a:t>Land-Use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67400" y="5481794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b="1" u="sng" dirty="0">
                  <a:solidFill>
                    <a:prstClr val="black"/>
                  </a:solidFill>
                </a:rPr>
                <a:t>Transportation Network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419600" y="4417254"/>
              <a:ext cx="914400" cy="307145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105" name="Straight Connector 10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6" name="Content Placeholder 2"/>
          <p:cNvSpPr txBox="1">
            <a:spLocks/>
          </p:cNvSpPr>
          <p:nvPr/>
        </p:nvSpPr>
        <p:spPr>
          <a:xfrm>
            <a:off x="1294960" y="1456803"/>
            <a:ext cx="8458200" cy="3992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w Cen MT" panose="020B0602020104020603" pitchFamily="34" charset="0"/>
              </a:rPr>
              <a:t>A systematic process for translating land use and  transportation supply into projections of travel demand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 pitchFamily="34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4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What is a travel demand model?</a:t>
            </a:r>
          </a:p>
        </p:txBody>
      </p:sp>
      <p:cxnSp>
        <p:nvCxnSpPr>
          <p:cNvPr id="105" name="Straight Connector 10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Slide Number Placeholder 5"/>
          <p:cNvSpPr txBox="1">
            <a:spLocks/>
          </p:cNvSpPr>
          <p:nvPr/>
        </p:nvSpPr>
        <p:spPr bwMode="auto">
          <a:xfrm>
            <a:off x="78581" y="6650830"/>
            <a:ext cx="20574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985A7AB-62D5-BB49-9143-B22354004447}" type="slidenum">
              <a:rPr lang="en-US" sz="90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pPr algn="l"/>
              <a:t>5</a:t>
            </a:fld>
            <a:endParaRPr lang="en-US" sz="9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232807" y="3055250"/>
            <a:ext cx="2315032" cy="948871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srgbClr val="C0504D">
                    <a:lumMod val="75000"/>
                  </a:srgbClr>
                </a:solidFill>
                <a:latin typeface="Tw Cen MT" panose="020B0602020104020603" pitchFamily="34" charset="0"/>
              </a:rPr>
              <a:t>Trip Distribution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251857" y="1797956"/>
            <a:ext cx="2315032" cy="948871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srgbClr val="C0504D">
                    <a:lumMod val="75000"/>
                  </a:srgbClr>
                </a:solidFill>
                <a:latin typeface="Tw Cen MT" panose="020B0602020104020603" pitchFamily="34" charset="0"/>
              </a:rPr>
              <a:t>Trip Generation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1237344" y="5511796"/>
            <a:ext cx="2315032" cy="948871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srgbClr val="C0504D">
                    <a:lumMod val="75000"/>
                  </a:srgbClr>
                </a:solidFill>
                <a:latin typeface="Tw Cen MT" panose="020B0602020104020603" pitchFamily="34" charset="0"/>
              </a:rPr>
              <a:t>Assignment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1242785" y="4319798"/>
            <a:ext cx="2315032" cy="948871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srgbClr val="C0504D">
                    <a:lumMod val="75000"/>
                  </a:srgbClr>
                </a:solidFill>
                <a:latin typeface="Tw Cen MT" panose="020B0602020104020603" pitchFamily="34" charset="0"/>
              </a:rPr>
              <a:t>Mode Choice</a:t>
            </a:r>
          </a:p>
        </p:txBody>
      </p:sp>
      <p:cxnSp>
        <p:nvCxnSpPr>
          <p:cNvPr id="112" name="Straight Arrow Connector 111"/>
          <p:cNvCxnSpPr>
            <a:stCxn id="109" idx="2"/>
            <a:endCxn id="108" idx="0"/>
          </p:cNvCxnSpPr>
          <p:nvPr/>
        </p:nvCxnSpPr>
        <p:spPr>
          <a:xfrm flipH="1">
            <a:off x="2390323" y="2746827"/>
            <a:ext cx="19050" cy="30842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8" idx="2"/>
            <a:endCxn id="111" idx="0"/>
          </p:cNvCxnSpPr>
          <p:nvPr/>
        </p:nvCxnSpPr>
        <p:spPr>
          <a:xfrm>
            <a:off x="2390323" y="4004121"/>
            <a:ext cx="9978" cy="31567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11" idx="2"/>
            <a:endCxn id="110" idx="0"/>
          </p:cNvCxnSpPr>
          <p:nvPr/>
        </p:nvCxnSpPr>
        <p:spPr>
          <a:xfrm flipH="1">
            <a:off x="2394860" y="5268669"/>
            <a:ext cx="5441" cy="24312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4359721" y="2062857"/>
            <a:ext cx="6670228" cy="4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How many trips will be made?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4366978" y="3260271"/>
            <a:ext cx="6670228" cy="4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Where do trips go to?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4359722" y="4602825"/>
            <a:ext cx="6670228" cy="4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How will they get there?  Automobile, transit, bicycle, or walking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4352464" y="5756670"/>
            <a:ext cx="6670228" cy="464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sz="2400" dirty="0">
                <a:solidFill>
                  <a:prstClr val="black"/>
                </a:solidFill>
              </a:rPr>
              <a:t>What routes are taken?</a:t>
            </a:r>
          </a:p>
        </p:txBody>
      </p:sp>
      <p:sp>
        <p:nvSpPr>
          <p:cNvPr id="119" name="Right Arrow 118"/>
          <p:cNvSpPr/>
          <p:nvPr/>
        </p:nvSpPr>
        <p:spPr>
          <a:xfrm>
            <a:off x="3748314" y="2178957"/>
            <a:ext cx="449943" cy="203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0" name="Right Arrow 119"/>
          <p:cNvSpPr/>
          <p:nvPr/>
        </p:nvSpPr>
        <p:spPr>
          <a:xfrm>
            <a:off x="3741057" y="3332843"/>
            <a:ext cx="449943" cy="203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1" name="Right Arrow 120"/>
          <p:cNvSpPr/>
          <p:nvPr/>
        </p:nvSpPr>
        <p:spPr>
          <a:xfrm>
            <a:off x="3748317" y="4704419"/>
            <a:ext cx="449943" cy="203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2" name="Right Arrow 121"/>
          <p:cNvSpPr/>
          <p:nvPr/>
        </p:nvSpPr>
        <p:spPr>
          <a:xfrm>
            <a:off x="3755577" y="5858285"/>
            <a:ext cx="449943" cy="203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3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8" grpId="0"/>
      <p:bldP spid="119" grpId="0" animBg="1"/>
      <p:bldP spid="120" grpId="0" animBg="1"/>
      <p:bldP spid="121" grpId="0" animBg="1"/>
      <p:bldP spid="1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Few Key Concepts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1743930"/>
            <a:ext cx="8372952" cy="461241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buClr>
                <a:srgbClr val="FF0000"/>
              </a:buClr>
            </a:pPr>
            <a:r>
              <a:rPr lang="en-US" sz="3600" b="1" dirty="0">
                <a:solidFill>
                  <a:prstClr val="black"/>
                </a:solidFill>
                <a:latin typeface="Tw Cen MT" panose="020B0602020104020603" pitchFamily="34" charset="0"/>
              </a:rPr>
              <a:t>What are these?</a:t>
            </a:r>
          </a:p>
          <a:p>
            <a:pPr defTabSz="457200">
              <a:buClr>
                <a:srgbClr val="FF0000"/>
              </a:buClr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prstClr val="white">
                    <a:lumMod val="50000"/>
                  </a:prstClr>
                </a:solidFill>
                <a:latin typeface="Tw Cen MT" panose="020B0602020104020603" pitchFamily="34" charset="0"/>
              </a:rPr>
              <a:t>Traffic Analysis Zone (TAZ)</a:t>
            </a: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3200" dirty="0">
              <a:solidFill>
                <a:prstClr val="white">
                  <a:lumMod val="50000"/>
                </a:prstClr>
              </a:solidFill>
              <a:latin typeface="Tw Cen MT" panose="020B0602020104020603" pitchFamily="34" charset="0"/>
            </a:endParaRP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prstClr val="white">
                    <a:lumMod val="50000"/>
                  </a:prstClr>
                </a:solidFill>
                <a:latin typeface="Tw Cen MT" panose="020B0602020104020603" pitchFamily="34" charset="0"/>
              </a:rPr>
              <a:t>Centroid</a:t>
            </a: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3200" dirty="0">
              <a:solidFill>
                <a:prstClr val="white">
                  <a:lumMod val="50000"/>
                </a:prstClr>
              </a:solidFill>
              <a:latin typeface="Tw Cen MT" panose="020B0602020104020603" pitchFamily="34" charset="0"/>
            </a:endParaRP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prstClr val="white">
                    <a:lumMod val="50000"/>
                  </a:prstClr>
                </a:solidFill>
                <a:latin typeface="Tw Cen MT" panose="020B0602020104020603" pitchFamily="34" charset="0"/>
              </a:rPr>
              <a:t>Centroid Connector</a:t>
            </a:r>
          </a:p>
          <a:p>
            <a:pPr marL="285750" indent="-285750" defTabSz="457200">
              <a:buClr>
                <a:srgbClr val="FF0000"/>
              </a:buClr>
            </a:pPr>
            <a:endParaRPr lang="en-US" sz="3200" dirty="0">
              <a:solidFill>
                <a:prstClr val="white">
                  <a:lumMod val="50000"/>
                </a:prst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78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Few Key Concepts-TAZ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00239" y="2085975"/>
            <a:ext cx="7743786" cy="37052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561810" y="2743201"/>
            <a:ext cx="5522686" cy="2583542"/>
          </a:xfrm>
          <a:custGeom>
            <a:avLst/>
            <a:gdLst>
              <a:gd name="connsiteX0" fmla="*/ 0 w 6125028"/>
              <a:gd name="connsiteY0" fmla="*/ 2046514 h 2873828"/>
              <a:gd name="connsiteX1" fmla="*/ 696685 w 6125028"/>
              <a:gd name="connsiteY1" fmla="*/ 2743200 h 2873828"/>
              <a:gd name="connsiteX2" fmla="*/ 1248228 w 6125028"/>
              <a:gd name="connsiteY2" fmla="*/ 2873828 h 2873828"/>
              <a:gd name="connsiteX3" fmla="*/ 2540000 w 6125028"/>
              <a:gd name="connsiteY3" fmla="*/ 2859314 h 2873828"/>
              <a:gd name="connsiteX4" fmla="*/ 4441371 w 6125028"/>
              <a:gd name="connsiteY4" fmla="*/ 2815771 h 2873828"/>
              <a:gd name="connsiteX5" fmla="*/ 4644571 w 6125028"/>
              <a:gd name="connsiteY5" fmla="*/ 2656114 h 2873828"/>
              <a:gd name="connsiteX6" fmla="*/ 5239657 w 6125028"/>
              <a:gd name="connsiteY6" fmla="*/ 2278743 h 2873828"/>
              <a:gd name="connsiteX7" fmla="*/ 6096000 w 6125028"/>
              <a:gd name="connsiteY7" fmla="*/ 2032000 h 2873828"/>
              <a:gd name="connsiteX8" fmla="*/ 5617028 w 6125028"/>
              <a:gd name="connsiteY8" fmla="*/ 1407886 h 2873828"/>
              <a:gd name="connsiteX9" fmla="*/ 6125028 w 6125028"/>
              <a:gd name="connsiteY9" fmla="*/ 232228 h 2873828"/>
              <a:gd name="connsiteX10" fmla="*/ 5341257 w 6125028"/>
              <a:gd name="connsiteY10" fmla="*/ 0 h 2873828"/>
              <a:gd name="connsiteX11" fmla="*/ 2873828 w 6125028"/>
              <a:gd name="connsiteY11" fmla="*/ 159657 h 2873828"/>
              <a:gd name="connsiteX12" fmla="*/ 1698171 w 6125028"/>
              <a:gd name="connsiteY12" fmla="*/ 275771 h 2873828"/>
              <a:gd name="connsiteX13" fmla="*/ 551543 w 6125028"/>
              <a:gd name="connsiteY13" fmla="*/ 566057 h 2873828"/>
              <a:gd name="connsiteX14" fmla="*/ 377371 w 6125028"/>
              <a:gd name="connsiteY14" fmla="*/ 885371 h 2873828"/>
              <a:gd name="connsiteX15" fmla="*/ 522514 w 6125028"/>
              <a:gd name="connsiteY15" fmla="*/ 1291771 h 2873828"/>
              <a:gd name="connsiteX16" fmla="*/ 0 w 6125028"/>
              <a:gd name="connsiteY16" fmla="*/ 2046514 h 28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25028" h="2873828">
                <a:moveTo>
                  <a:pt x="0" y="2046514"/>
                </a:moveTo>
                <a:lnTo>
                  <a:pt x="696685" y="2743200"/>
                </a:lnTo>
                <a:lnTo>
                  <a:pt x="1248228" y="2873828"/>
                </a:lnTo>
                <a:lnTo>
                  <a:pt x="2540000" y="2859314"/>
                </a:lnTo>
                <a:lnTo>
                  <a:pt x="4441371" y="2815771"/>
                </a:lnTo>
                <a:lnTo>
                  <a:pt x="4644571" y="2656114"/>
                </a:lnTo>
                <a:lnTo>
                  <a:pt x="5239657" y="2278743"/>
                </a:lnTo>
                <a:lnTo>
                  <a:pt x="6096000" y="2032000"/>
                </a:lnTo>
                <a:lnTo>
                  <a:pt x="5617028" y="1407886"/>
                </a:lnTo>
                <a:lnTo>
                  <a:pt x="6125028" y="232228"/>
                </a:lnTo>
                <a:lnTo>
                  <a:pt x="5341257" y="0"/>
                </a:lnTo>
                <a:lnTo>
                  <a:pt x="2873828" y="159657"/>
                </a:lnTo>
                <a:lnTo>
                  <a:pt x="1698171" y="275771"/>
                </a:lnTo>
                <a:lnTo>
                  <a:pt x="551543" y="566057"/>
                </a:lnTo>
                <a:lnTo>
                  <a:pt x="377371" y="885371"/>
                </a:lnTo>
                <a:lnTo>
                  <a:pt x="522514" y="1291771"/>
                </a:lnTo>
                <a:lnTo>
                  <a:pt x="0" y="2046514"/>
                </a:lnTo>
                <a:close/>
              </a:path>
            </a:pathLst>
          </a:custGeom>
          <a:noFill/>
          <a:ln w="38100"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98132" y="6088744"/>
            <a:ext cx="1183859" cy="0"/>
          </a:xfrm>
          <a:prstGeom prst="line">
            <a:avLst/>
          </a:prstGeom>
          <a:ln w="38100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98754" y="5961200"/>
            <a:ext cx="1146149" cy="24365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en-US" altLang="en-US" sz="1000" dirty="0">
                <a:solidFill>
                  <a:prstClr val="white">
                    <a:lumMod val="50000"/>
                  </a:prstClr>
                </a:solidFill>
                <a:latin typeface="Univers (W1)" charset="0"/>
              </a:rPr>
              <a:t>Model Boundary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677108" y="1631628"/>
            <a:ext cx="3450433" cy="335989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en-US" altLang="en-US" sz="1600" b="1" dirty="0">
                <a:solidFill>
                  <a:prstClr val="white">
                    <a:lumMod val="50000"/>
                  </a:prstClr>
                </a:solidFill>
                <a:latin typeface="Univers (W1)" charset="0"/>
              </a:rPr>
              <a:t>Schematic Representation of TAZ</a:t>
            </a:r>
          </a:p>
        </p:txBody>
      </p:sp>
    </p:spTree>
    <p:extLst>
      <p:ext uri="{BB962C8B-B14F-4D97-AF65-F5344CB8AC3E}">
        <p14:creationId xmlns:p14="http://schemas.microsoft.com/office/powerpoint/2010/main" val="4132434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Few Key Concepts-TAZ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00239" y="2071689"/>
            <a:ext cx="7929559" cy="35928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561810" y="2743201"/>
            <a:ext cx="5522686" cy="2583542"/>
          </a:xfrm>
          <a:custGeom>
            <a:avLst/>
            <a:gdLst>
              <a:gd name="connsiteX0" fmla="*/ 0 w 6125028"/>
              <a:gd name="connsiteY0" fmla="*/ 2046514 h 2873828"/>
              <a:gd name="connsiteX1" fmla="*/ 696685 w 6125028"/>
              <a:gd name="connsiteY1" fmla="*/ 2743200 h 2873828"/>
              <a:gd name="connsiteX2" fmla="*/ 1248228 w 6125028"/>
              <a:gd name="connsiteY2" fmla="*/ 2873828 h 2873828"/>
              <a:gd name="connsiteX3" fmla="*/ 2540000 w 6125028"/>
              <a:gd name="connsiteY3" fmla="*/ 2859314 h 2873828"/>
              <a:gd name="connsiteX4" fmla="*/ 4441371 w 6125028"/>
              <a:gd name="connsiteY4" fmla="*/ 2815771 h 2873828"/>
              <a:gd name="connsiteX5" fmla="*/ 4644571 w 6125028"/>
              <a:gd name="connsiteY5" fmla="*/ 2656114 h 2873828"/>
              <a:gd name="connsiteX6" fmla="*/ 5239657 w 6125028"/>
              <a:gd name="connsiteY6" fmla="*/ 2278743 h 2873828"/>
              <a:gd name="connsiteX7" fmla="*/ 6096000 w 6125028"/>
              <a:gd name="connsiteY7" fmla="*/ 2032000 h 2873828"/>
              <a:gd name="connsiteX8" fmla="*/ 5617028 w 6125028"/>
              <a:gd name="connsiteY8" fmla="*/ 1407886 h 2873828"/>
              <a:gd name="connsiteX9" fmla="*/ 6125028 w 6125028"/>
              <a:gd name="connsiteY9" fmla="*/ 232228 h 2873828"/>
              <a:gd name="connsiteX10" fmla="*/ 5341257 w 6125028"/>
              <a:gd name="connsiteY10" fmla="*/ 0 h 2873828"/>
              <a:gd name="connsiteX11" fmla="*/ 2873828 w 6125028"/>
              <a:gd name="connsiteY11" fmla="*/ 159657 h 2873828"/>
              <a:gd name="connsiteX12" fmla="*/ 1698171 w 6125028"/>
              <a:gd name="connsiteY12" fmla="*/ 275771 h 2873828"/>
              <a:gd name="connsiteX13" fmla="*/ 551543 w 6125028"/>
              <a:gd name="connsiteY13" fmla="*/ 566057 h 2873828"/>
              <a:gd name="connsiteX14" fmla="*/ 377371 w 6125028"/>
              <a:gd name="connsiteY14" fmla="*/ 885371 h 2873828"/>
              <a:gd name="connsiteX15" fmla="*/ 522514 w 6125028"/>
              <a:gd name="connsiteY15" fmla="*/ 1291771 h 2873828"/>
              <a:gd name="connsiteX16" fmla="*/ 0 w 6125028"/>
              <a:gd name="connsiteY16" fmla="*/ 2046514 h 28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25028" h="2873828">
                <a:moveTo>
                  <a:pt x="0" y="2046514"/>
                </a:moveTo>
                <a:lnTo>
                  <a:pt x="696685" y="2743200"/>
                </a:lnTo>
                <a:lnTo>
                  <a:pt x="1248228" y="2873828"/>
                </a:lnTo>
                <a:lnTo>
                  <a:pt x="2540000" y="2859314"/>
                </a:lnTo>
                <a:lnTo>
                  <a:pt x="4441371" y="2815771"/>
                </a:lnTo>
                <a:lnTo>
                  <a:pt x="4644571" y="2656114"/>
                </a:lnTo>
                <a:lnTo>
                  <a:pt x="5239657" y="2278743"/>
                </a:lnTo>
                <a:lnTo>
                  <a:pt x="6096000" y="2032000"/>
                </a:lnTo>
                <a:lnTo>
                  <a:pt x="5617028" y="1407886"/>
                </a:lnTo>
                <a:lnTo>
                  <a:pt x="6125028" y="232228"/>
                </a:lnTo>
                <a:lnTo>
                  <a:pt x="5341257" y="0"/>
                </a:lnTo>
                <a:lnTo>
                  <a:pt x="2873828" y="159657"/>
                </a:lnTo>
                <a:lnTo>
                  <a:pt x="1698171" y="275771"/>
                </a:lnTo>
                <a:lnTo>
                  <a:pt x="551543" y="566057"/>
                </a:lnTo>
                <a:lnTo>
                  <a:pt x="377371" y="885371"/>
                </a:lnTo>
                <a:lnTo>
                  <a:pt x="522514" y="1291771"/>
                </a:lnTo>
                <a:lnTo>
                  <a:pt x="0" y="2046514"/>
                </a:lnTo>
                <a:close/>
              </a:path>
            </a:pathLst>
          </a:custGeom>
          <a:noFill/>
          <a:ln w="38100"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64357" y="3933372"/>
            <a:ext cx="1698171" cy="2032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762528" y="3933372"/>
            <a:ext cx="1567543" cy="2032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7" idx="8"/>
          </p:cNvCxnSpPr>
          <p:nvPr/>
        </p:nvCxnSpPr>
        <p:spPr>
          <a:xfrm>
            <a:off x="6330071" y="3933372"/>
            <a:ext cx="1296382" cy="7550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7" idx="2"/>
          </p:cNvCxnSpPr>
          <p:nvPr/>
        </p:nvCxnSpPr>
        <p:spPr>
          <a:xfrm flipH="1">
            <a:off x="3687286" y="4136572"/>
            <a:ext cx="1075242" cy="1190171"/>
          </a:xfrm>
          <a:prstGeom prst="line">
            <a:avLst/>
          </a:prstGeom>
          <a:ln w="952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7" idx="4"/>
          </p:cNvCxnSpPr>
          <p:nvPr/>
        </p:nvCxnSpPr>
        <p:spPr>
          <a:xfrm>
            <a:off x="5430185" y="4034972"/>
            <a:ext cx="1136227" cy="1239578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12"/>
          </p:cNvCxnSpPr>
          <p:nvPr/>
        </p:nvCxnSpPr>
        <p:spPr>
          <a:xfrm>
            <a:off x="4092981" y="2991116"/>
            <a:ext cx="669547" cy="114545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23154" y="2902858"/>
            <a:ext cx="107031" cy="113211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10"/>
          </p:cNvCxnSpPr>
          <p:nvPr/>
        </p:nvCxnSpPr>
        <p:spPr>
          <a:xfrm flipH="1">
            <a:off x="6330071" y="2743201"/>
            <a:ext cx="1047731" cy="119017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6"/>
          </p:cNvCxnSpPr>
          <p:nvPr/>
        </p:nvCxnSpPr>
        <p:spPr>
          <a:xfrm flipH="1" flipV="1">
            <a:off x="6808132" y="3971124"/>
            <a:ext cx="478061" cy="82064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671688" y="3427185"/>
            <a:ext cx="253275" cy="24365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en-US" altLang="en-US" sz="1000" dirty="0">
                <a:solidFill>
                  <a:prstClr val="black"/>
                </a:solidFill>
                <a:latin typeface="Univers (W1)" charset="0"/>
              </a:rPr>
              <a:t>1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555257" y="6088744"/>
            <a:ext cx="1183859" cy="0"/>
          </a:xfrm>
          <a:prstGeom prst="line">
            <a:avLst/>
          </a:prstGeom>
          <a:ln w="38100"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855879" y="5961200"/>
            <a:ext cx="1146149" cy="24365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en-US" altLang="en-US" sz="1000" dirty="0">
                <a:solidFill>
                  <a:prstClr val="white">
                    <a:lumMod val="50000"/>
                  </a:prstClr>
                </a:solidFill>
                <a:latin typeface="Univers (W1)" charset="0"/>
              </a:rPr>
              <a:t>Model Boundary 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418413" y="4388065"/>
            <a:ext cx="253275" cy="24365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en-US" altLang="en-US" sz="1000" dirty="0">
                <a:solidFill>
                  <a:prstClr val="black"/>
                </a:solidFill>
                <a:latin typeface="Univers (W1)" charset="0"/>
              </a:rPr>
              <a:t>2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4802432" y="3347087"/>
            <a:ext cx="253275" cy="24365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en-US" altLang="en-US" sz="1000" dirty="0">
                <a:solidFill>
                  <a:prstClr val="black"/>
                </a:solidFill>
                <a:latin typeface="Univers (W1)" charset="0"/>
              </a:rPr>
              <a:t>3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954832" y="4609829"/>
            <a:ext cx="253275" cy="24365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en-US" altLang="en-US" sz="1000" dirty="0">
                <a:solidFill>
                  <a:prstClr val="black"/>
                </a:solidFill>
                <a:latin typeface="Univers (W1)" charset="0"/>
              </a:rPr>
              <a:t>4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871660" y="3180177"/>
            <a:ext cx="253275" cy="24365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en-US" altLang="en-US" sz="1000" dirty="0">
                <a:solidFill>
                  <a:prstClr val="black"/>
                </a:solidFill>
                <a:latin typeface="Univers (W1)" charset="0"/>
              </a:rPr>
              <a:t>5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314340" y="4290501"/>
            <a:ext cx="253275" cy="24365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en-US" altLang="en-US" sz="1000" dirty="0">
                <a:solidFill>
                  <a:prstClr val="black"/>
                </a:solidFill>
                <a:latin typeface="Univers (W1)" charset="0"/>
              </a:rPr>
              <a:t>6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7159555" y="3412661"/>
            <a:ext cx="253275" cy="24365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en-US" altLang="en-US" sz="1000" dirty="0">
                <a:solidFill>
                  <a:prstClr val="black"/>
                </a:solidFill>
                <a:latin typeface="Univers (W1)" charset="0"/>
              </a:rPr>
              <a:t>7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311955" y="4218191"/>
            <a:ext cx="253275" cy="24365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en-US" altLang="en-US" sz="1000" dirty="0">
                <a:solidFill>
                  <a:prstClr val="black"/>
                </a:solidFill>
                <a:latin typeface="Univers (W1)" charset="0"/>
              </a:rPr>
              <a:t>8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505742" y="6086926"/>
            <a:ext cx="1183859" cy="0"/>
          </a:xfrm>
          <a:prstGeom prst="line">
            <a:avLst/>
          </a:prstGeom>
          <a:ln w="285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5806364" y="5968907"/>
            <a:ext cx="424797" cy="24365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en-US" altLang="en-US" sz="1000" dirty="0">
                <a:solidFill>
                  <a:prstClr val="white">
                    <a:lumMod val="50000"/>
                  </a:prstClr>
                </a:solidFill>
                <a:latin typeface="Univers (W1)" charset="0"/>
              </a:rPr>
              <a:t>TAZ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7143231" y="5969633"/>
            <a:ext cx="246863" cy="243656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en-US" altLang="en-US" sz="1000" dirty="0">
                <a:solidFill>
                  <a:prstClr val="black"/>
                </a:solidFill>
                <a:latin typeface="Univers (W1)" charset="0"/>
              </a:rPr>
              <a:t>x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7549385" y="5964371"/>
            <a:ext cx="658836" cy="24365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en-US" altLang="en-US" sz="1000" dirty="0">
                <a:solidFill>
                  <a:prstClr val="white">
                    <a:lumMod val="50000"/>
                  </a:prstClr>
                </a:solidFill>
                <a:latin typeface="Univers (W1)" charset="0"/>
              </a:rPr>
              <a:t>TAZ No.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3677108" y="1631628"/>
            <a:ext cx="3450433" cy="335989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defTabSz="457200"/>
            <a:r>
              <a:rPr lang="en-US" altLang="en-US" sz="1600" b="1" dirty="0">
                <a:solidFill>
                  <a:prstClr val="white">
                    <a:lumMod val="50000"/>
                  </a:prstClr>
                </a:solidFill>
                <a:latin typeface="Univers (W1)" charset="0"/>
              </a:rPr>
              <a:t>Schematic Representation of TAZ</a:t>
            </a:r>
          </a:p>
        </p:txBody>
      </p:sp>
    </p:spTree>
    <p:extLst>
      <p:ext uri="{BB962C8B-B14F-4D97-AF65-F5344CB8AC3E}">
        <p14:creationId xmlns:p14="http://schemas.microsoft.com/office/powerpoint/2010/main" val="309233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8E0C9224-0E86-4A9A-8DD9-792BBB0652B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643098" y="312747"/>
            <a:ext cx="7886700" cy="106124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595959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Tw Cen MT" panose="020B0602020104020603" pitchFamily="34" charset="0"/>
              </a:rPr>
              <a:t>Few Key Concepts-TAZ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10055" y="1193800"/>
            <a:ext cx="1098278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5899" y="1474776"/>
            <a:ext cx="9699625" cy="45529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TAZ-A common sense subdivision of the study area</a:t>
            </a: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Typically created along census boundaries (census block, group &amp; tract)</a:t>
            </a: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Contains homogenous land-use</a:t>
            </a: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sz="3200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defTabSz="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Tw Cen MT" panose="020B0602020104020603" pitchFamily="34" charset="0"/>
              </a:rPr>
              <a:t>Why TAZs?  To simplify the modeling process</a:t>
            </a:r>
            <a:r>
              <a:rPr lang="en-US" altLang="en-US" sz="32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US" altLang="en-US" sz="2800" dirty="0">
                <a:solidFill>
                  <a:prstClr val="white"/>
                </a:solidFill>
                <a:latin typeface="Times New Roman" pitchFamily="18" charset="0"/>
              </a:rPr>
              <a:t>made. </a:t>
            </a:r>
            <a:endParaRPr lang="en-US" sz="28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50939"/>
      </p:ext>
    </p:extLst>
  </p:cSld>
  <p:clrMapOvr>
    <a:masterClrMapping/>
  </p:clrMapOvr>
</p:sld>
</file>

<file path=ppt/theme/theme1.xml><?xml version="1.0" encoding="utf-8"?>
<a:theme xmlns:a="http://schemas.openxmlformats.org/drawingml/2006/main" name="NCDOT_PowerPoint_Template_16x9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DC8B8849F0449BCA6697504E08346" ma:contentTypeVersion="48" ma:contentTypeDescription="Create a new document." ma:contentTypeScope="" ma:versionID="b917afdabad08df4e8c579886deb0c5e">
  <xsd:schema xmlns:xsd="http://www.w3.org/2001/XMLSchema" xmlns:xs="http://www.w3.org/2001/XMLSchema" xmlns:p="http://schemas.microsoft.com/office/2006/metadata/properties" xmlns:ns1="http://schemas.microsoft.com/sharepoint/v3" xmlns:ns2="82e4dbae-68f1-44b9-a9de-1019b054425c" xmlns:ns3="084f7c45-40c1-4552-b9db-b0297b44ff26" xmlns:ns4="16f00c2e-ac5c-418b-9f13-a0771dbd417d" targetNamespace="http://schemas.microsoft.com/office/2006/metadata/properties" ma:root="true" ma:fieldsID="2000c37600588d54536ee8b7025de04d" ns1:_="" ns2:_="" ns3:_="" ns4:_="">
    <xsd:import namespace="http://schemas.microsoft.com/sharepoint/v3"/>
    <xsd:import namespace="82e4dbae-68f1-44b9-a9de-1019b054425c"/>
    <xsd:import namespace="084f7c45-40c1-4552-b9db-b0297b44ff26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Document_x0020_Category" minOccurs="0"/>
                <xsd:element ref="ns2:Document_x0020_Status" minOccurs="0"/>
                <xsd:element ref="ns2:Document_x0020_Type" minOccurs="0"/>
                <xsd:element ref="ns1:DocumentSetDescription" minOccurs="0"/>
                <xsd:element ref="ns3:County" minOccurs="0"/>
                <xsd:element ref="ns2:CTP_x0020_Status" minOccurs="0"/>
                <xsd:element ref="ns2:CTP_x0020_Type" minOccurs="0"/>
                <xsd:element ref="ns4:_dlc_DocId" minOccurs="0"/>
                <xsd:element ref="ns4:_dlc_DocIdUrl" minOccurs="0"/>
                <xsd:element ref="ns4:_dlc_DocIdPersistId" minOccurs="0"/>
                <xsd:element ref="ns1:UR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5" nillable="true" ma:displayName="Description" ma:description="A description of the Document Set" ma:hidden="true" ma:internalName="DocumentSetDescription" ma:readOnly="false">
      <xsd:simpleType>
        <xsd:restriction base="dms:Note"/>
      </xsd:simpleType>
    </xsd:element>
    <xsd:element name="URL" ma:index="1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4dbae-68f1-44b9-a9de-1019b054425c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2" nillable="true" ma:displayName="Document Category" ma:description="Where should this content appear on the public facing page?" ma:format="Dropdown" ma:internalName="Document_x0020_Category">
      <xsd:simpleType>
        <xsd:restriction base="dms:Choice">
          <xsd:enumeration value="Maps"/>
          <xsd:enumeration value="Report"/>
          <xsd:enumeration value="Data"/>
          <xsd:enumeration value="Public Involvement"/>
          <xsd:enumeration value="Resources"/>
        </xsd:restriction>
      </xsd:simpleType>
    </xsd:element>
    <xsd:element name="Document_x0020_Status" ma:index="3" nillable="true" ma:displayName="Document Status" ma:default="Draft" ma:format="Dropdown" ma:internalName="Document_x0020_Status">
      <xsd:simpleType>
        <xsd:restriction base="dms:Choice">
          <xsd:enumeration value="Draft"/>
          <xsd:enumeration value="Recommended"/>
          <xsd:enumeration value="Adopted"/>
          <xsd:enumeration value="Final"/>
        </xsd:restriction>
      </xsd:simpleType>
    </xsd:element>
    <xsd:element name="Document_x0020_Type" ma:index="4" nillable="true" ma:displayName="Document Type" ma:format="Dropdown" ma:internalName="Document_x0020_Type">
      <xsd:simpleType>
        <xsd:restriction base="dms:Choice">
          <xsd:enumeration value="1. Adoption Map"/>
          <xsd:enumeration value="2. Highway Map"/>
          <xsd:enumeration value="3. Public Transit &amp; Rail Map"/>
          <xsd:enumeration value="4. Bicycle Map"/>
          <xsd:enumeration value="5. Pedestrian Map"/>
          <xsd:enumeration value="Report"/>
          <xsd:enumeration value="Status Report"/>
          <xsd:enumeration value="Crash Map"/>
          <xsd:enumeration value="Deficiency Map"/>
          <xsd:enumeration value="Bridge Map"/>
          <xsd:enumeration value="Environmental Map"/>
          <xsd:enumeration value="Alternative Analysis Study"/>
          <xsd:enumeration value="Goals &amp; Vision"/>
          <xsd:enumeration value="Survey"/>
          <xsd:enumeration value="Agenda"/>
          <xsd:enumeration value="Minutes"/>
          <xsd:enumeration value="Handout"/>
          <xsd:enumeration value="Presentation"/>
          <xsd:enumeration value="Resolutions"/>
          <xsd:enumeration value="Bicycle and Pedestrian Maps"/>
          <xsd:enumeration value="Project Sheet"/>
          <xsd:enumeration value="Adoption Map"/>
          <xsd:enumeration value="​Highway Map"/>
          <xsd:enumeration value="Public Transit &amp; Rail Map"/>
        </xsd:restriction>
      </xsd:simpleType>
    </xsd:element>
    <xsd:element name="CTP_x0020_Status" ma:index="9" nillable="true" ma:displayName="CTP Status" ma:default="Completed" ma:description="Is the plan Completed or Under Study?" ma:format="Dropdown" ma:hidden="true" ma:internalName="CTP_x0020_Status" ma:readOnly="false">
      <xsd:simpleType>
        <xsd:restriction base="dms:Choice">
          <xsd:enumeration value="Completed"/>
          <xsd:enumeration value="Under Study"/>
        </xsd:restriction>
      </xsd:simpleType>
    </xsd:element>
    <xsd:element name="CTP_x0020_Type" ma:index="10" nillable="true" ma:displayName="CTP Type" ma:default="County" ma:format="Dropdown" ma:hidden="true" ma:internalName="CTP_x0020_Type" ma:readOnly="false">
      <xsd:simpleType>
        <xsd:restriction base="dms:Choice">
          <xsd:enumeration value="County"/>
          <xsd:enumeration value="Municipal"/>
          <xsd:enumeration value="MP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f7c45-40c1-4552-b9db-b0297b44ff26" elementFormDefault="qualified">
    <xsd:import namespace="http://schemas.microsoft.com/office/2006/documentManagement/types"/>
    <xsd:import namespace="http://schemas.microsoft.com/office/infopath/2007/PartnerControls"/>
    <xsd:element name="County" ma:index="8" nillable="true" ma:displayName="County" ma:description="Full List of NC Counties" ma:format="Dropdown" ma:hidden="true" ma:internalName="County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lamance"/>
                    <xsd:enumeration value="Alexander"/>
                    <xsd:enumeration value="Alleghany"/>
                    <xsd:enumeration value="Anson"/>
                    <xsd:enumeration value="Ashe"/>
                    <xsd:enumeration value="Avery"/>
                    <xsd:enumeration value="Beaufort"/>
                    <xsd:enumeration value="Bertie"/>
                    <xsd:enumeration value="Bladen"/>
                    <xsd:enumeration value="Brunswick"/>
                    <xsd:enumeration value="Buncombe"/>
                    <xsd:enumeration value="Burke"/>
                    <xsd:enumeration value="Cabarrus"/>
                    <xsd:enumeration value="Caldwell"/>
                    <xsd:enumeration value="Camden"/>
                    <xsd:enumeration value="Carteret"/>
                    <xsd:enumeration value="Caswell"/>
                    <xsd:enumeration value="Catawba"/>
                    <xsd:enumeration value="Chatham"/>
                    <xsd:enumeration value="Cherokee"/>
                    <xsd:enumeration value="Chowan"/>
                    <xsd:enumeration value="Clay"/>
                    <xsd:enumeration value="Cleveland"/>
                    <xsd:enumeration value="Columbus"/>
                    <xsd:enumeration value="Craven"/>
                    <xsd:enumeration value="Cumberland"/>
                    <xsd:enumeration value="Currituck"/>
                    <xsd:enumeration value="Dare"/>
                    <xsd:enumeration value="Davidson"/>
                    <xsd:enumeration value="Davie"/>
                    <xsd:enumeration value="Duplin"/>
                    <xsd:enumeration value="Durham"/>
                    <xsd:enumeration value="Edgecombe"/>
                    <xsd:enumeration value="Forsyth"/>
                    <xsd:enumeration value="Franklin"/>
                    <xsd:enumeration value="Gaston"/>
                    <xsd:enumeration value="Gates"/>
                    <xsd:enumeration value="Graham"/>
                    <xsd:enumeration value="Granville"/>
                    <xsd:enumeration value="Greene"/>
                    <xsd:enumeration value="Guilford"/>
                    <xsd:enumeration value="Halifax"/>
                    <xsd:enumeration value="Harnett"/>
                    <xsd:enumeration value="Haywood"/>
                    <xsd:enumeration value="Henderson"/>
                    <xsd:enumeration value="Hertford"/>
                    <xsd:enumeration value="Hoke"/>
                    <xsd:enumeration value="Hyde"/>
                    <xsd:enumeration value="Iredell"/>
                    <xsd:enumeration value="Jackson"/>
                    <xsd:enumeration value="Johnston"/>
                    <xsd:enumeration value="Jones"/>
                    <xsd:enumeration value="Lee"/>
                    <xsd:enumeration value="Lenoir"/>
                    <xsd:enumeration value="Lincoln"/>
                    <xsd:enumeration value="Macon"/>
                    <xsd:enumeration value="Madison"/>
                    <xsd:enumeration value="Martin"/>
                    <xsd:enumeration value="McDowell"/>
                    <xsd:enumeration value="Mecklenburg"/>
                    <xsd:enumeration value="Mitchell"/>
                    <xsd:enumeration value="Montgomery"/>
                    <xsd:enumeration value="Moore"/>
                    <xsd:enumeration value="Nash"/>
                    <xsd:enumeration value="New Hanover"/>
                    <xsd:enumeration value="Northampton"/>
                    <xsd:enumeration value="Onslow"/>
                    <xsd:enumeration value="Orange"/>
                    <xsd:enumeration value="Pamlico"/>
                    <xsd:enumeration value="Pasquotank"/>
                    <xsd:enumeration value="Pender"/>
                    <xsd:enumeration value="Perquimans"/>
                    <xsd:enumeration value="Person"/>
                    <xsd:enumeration value="Pitt"/>
                    <xsd:enumeration value="Polk"/>
                    <xsd:enumeration value="Randolph"/>
                    <xsd:enumeration value="Richmond"/>
                    <xsd:enumeration value="Robeson"/>
                    <xsd:enumeration value="Rockingham"/>
                    <xsd:enumeration value="Rowan"/>
                    <xsd:enumeration value="Rutherford"/>
                    <xsd:enumeration value="Sampson"/>
                    <xsd:enumeration value="Scotland"/>
                    <xsd:enumeration value="Stanly"/>
                    <xsd:enumeration value="Stokes"/>
                    <xsd:enumeration value="Surry"/>
                    <xsd:enumeration value="Swain"/>
                    <xsd:enumeration value="Transylvania"/>
                    <xsd:enumeration value="Tyrrell"/>
                    <xsd:enumeration value="Union"/>
                    <xsd:enumeration value="Vance"/>
                    <xsd:enumeration value="Wake"/>
                    <xsd:enumeration value="Warren"/>
                    <xsd:enumeration value="Washington"/>
                    <xsd:enumeration value="Watauga"/>
                    <xsd:enumeration value="Wayne"/>
                    <xsd:enumeration value="Wilkes"/>
                    <xsd:enumeration value="Wilson"/>
                    <xsd:enumeration value="Yadkin"/>
                    <xsd:enumeration value="Yancey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ef604a7-ebc4-47af-96e9-7f1ad444f50a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CONNECT-627-2396</_dlc_DocId>
    <_dlc_DocIdUrl xmlns="16f00c2e-ac5c-418b-9f13-a0771dbd417d">
      <Url>https://connect.ncdot.gov/projects/planning/_layouts/15/DocIdRedir.aspx?ID=CONNECT-627-2396</Url>
      <Description>CONNECT-627-2396</Description>
    </_dlc_DocIdUrl>
    <Document_x0020_Category xmlns="82e4dbae-68f1-44b9-a9de-1019b054425c">Public Involvement</Document_x0020_Category>
    <DocumentSetDescription xmlns="http://schemas.microsoft.com/sharepoint/v3">The Anson County Comprehensive Transportation Plan (CTP) is a joint effort between Anson County, its incorporated municipalities, the Rocky River Rural Planning Organization, and the NCDOT - Transportation Planning Division.  It is currently under study, and more information will be posted here as it becomes available.</DocumentSetDescription>
    <Document_x0020_Status xmlns="82e4dbae-68f1-44b9-a9de-1019b054425c">Final</Document_x0020_Status>
    <CTP_x0020_Status xmlns="82e4dbae-68f1-44b9-a9de-1019b054425c">Under Study</CTP_x0020_Status>
    <CTP_x0020_Type xmlns="82e4dbae-68f1-44b9-a9de-1019b054425c">County</CTP_x0020_Type>
    <Document_x0020_Type xmlns="82e4dbae-68f1-44b9-a9de-1019b054425c">Presentation</Document_x0020_Type>
    <URL xmlns="http://schemas.microsoft.com/sharepoint/v3">
      <Url xsi:nil="true"/>
      <Description xsi:nil="true"/>
    </URL>
    <County xmlns="084f7c45-40c1-4552-b9db-b0297b44ff26">
      <Value>Anson</Value>
    </County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DB557026-BA50-494F-B7DF-F726B65F77F3}"/>
</file>

<file path=customXml/itemProps2.xml><?xml version="1.0" encoding="utf-8"?>
<ds:datastoreItem xmlns:ds="http://schemas.openxmlformats.org/officeDocument/2006/customXml" ds:itemID="{CDDBB7AA-2EF9-4F70-82BA-3C7AE64404CA}"/>
</file>

<file path=customXml/itemProps3.xml><?xml version="1.0" encoding="utf-8"?>
<ds:datastoreItem xmlns:ds="http://schemas.openxmlformats.org/officeDocument/2006/customXml" ds:itemID="{049D7261-F066-4658-8933-15520A0D1F64}"/>
</file>

<file path=customXml/itemProps4.xml><?xml version="1.0" encoding="utf-8"?>
<ds:datastoreItem xmlns:ds="http://schemas.openxmlformats.org/officeDocument/2006/customXml" ds:itemID="{4D5A9F6D-6F1D-4F11-889A-EC0C3D3065E9}"/>
</file>

<file path=customXml/itemProps5.xml><?xml version="1.0" encoding="utf-8"?>
<ds:datastoreItem xmlns:ds="http://schemas.openxmlformats.org/officeDocument/2006/customXml" ds:itemID="{4D51237A-DE9C-4B45-A5A2-61B582853C06}"/>
</file>

<file path=docProps/app.xml><?xml version="1.0" encoding="utf-8"?>
<Properties xmlns="http://schemas.openxmlformats.org/officeDocument/2006/extended-properties" xmlns:vt="http://schemas.openxmlformats.org/officeDocument/2006/docPropsVTypes">
  <Template>NCDOT_PowerPoint_Template_16x9 (1)</Template>
  <TotalTime>2615</TotalTime>
  <Words>1099</Words>
  <Application>Microsoft Office PowerPoint</Application>
  <PresentationFormat>Custom</PresentationFormat>
  <Paragraphs>361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Helvetica</vt:lpstr>
      <vt:lpstr>Times New Roman</vt:lpstr>
      <vt:lpstr>Tw Cen MT</vt:lpstr>
      <vt:lpstr>Univers (W1)</vt:lpstr>
      <vt:lpstr>Wingdings</vt:lpstr>
      <vt:lpstr>Wingdings 2</vt:lpstr>
      <vt:lpstr>NCDOT_PowerPoint_Template_16x9 (1)</vt:lpstr>
      <vt:lpstr>Introduction to Travel Demand Modeling</vt:lpstr>
      <vt:lpstr>Tools for Transportation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N.C. Dept.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2022-04-11 Anson County CTP Travel Demand Modeling Presentation</dc:title>
  <dc:creator>Amar Pillai</dc:creator>
  <cp:keywords>PowerPoint, template, presentation, 16x9, television</cp:keywords>
  <cp:lastModifiedBy>Pillai, Amar</cp:lastModifiedBy>
  <cp:revision>40</cp:revision>
  <dcterms:created xsi:type="dcterms:W3CDTF">2017-02-06T21:41:41Z</dcterms:created>
  <dcterms:modified xsi:type="dcterms:W3CDTF">2022-04-11T16:50:40Z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0x0101002CEDC8B8849F0449BCA6697504E08346</vt:lpwstr>
  </property>
  <property fmtid="{D5CDD505-2E9C-101B-9397-08002B2CF9AE}" pid="3" name="_dlc_DocIdItemGuid">
    <vt:lpwstr>c40829df-97ac-4a29-944e-b0cda0bf371a</vt:lpwstr>
  </property>
  <property fmtid="{D5CDD505-2E9C-101B-9397-08002B2CF9AE}" pid="4" name="Business Content Type">
    <vt:lpwstr/>
  </property>
  <property fmtid="{D5CDD505-2E9C-101B-9397-08002B2CF9AE}" pid="5" name="Data Security Classification">
    <vt:lpwstr/>
  </property>
  <property fmtid="{D5CDD505-2E9C-101B-9397-08002B2CF9AE}" pid="6" name="_docset_NoMedatataSyncRequired">
    <vt:lpwstr>False</vt:lpwstr>
  </property>
  <property fmtid="{D5CDD505-2E9C-101B-9397-08002B2CF9AE}" pid="7" name="Order">
    <vt:r8>239600</vt:r8>
  </property>
</Properties>
</file>